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9" r:id="rId4"/>
    <p:sldId id="258" r:id="rId5"/>
    <p:sldId id="262" r:id="rId6"/>
    <p:sldId id="261" r:id="rId7"/>
    <p:sldId id="265" r:id="rId8"/>
    <p:sldId id="267" r:id="rId9"/>
    <p:sldId id="266" r:id="rId10"/>
  </p:sldIdLst>
  <p:sldSz cx="9144000" cy="5143500" type="screen16x9"/>
  <p:notesSz cx="9144000" cy="51435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0" d="100"/>
          <a:sy n="160" d="100"/>
        </p:scale>
        <p:origin x="-204" y="78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1B35A47-4CAD-46A1-974D-FD4014209290}" type="datetimeFigureOut">
              <a:rPr lang="el-GR" smtClean="0"/>
              <a:pPr/>
              <a:t>15/4/2022</a:t>
            </a:fld>
            <a:endParaRPr lang="el-GR"/>
          </a:p>
        </p:txBody>
      </p:sp>
      <p:sp>
        <p:nvSpPr>
          <p:cNvPr id="4" name="3 - Θέση εικόνας διαφάνειας"/>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1F6243AD-1F32-4C87-9887-7E0E42923EF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F6243AD-1F32-4C87-9887-7E0E42923EF6}"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155CC"/>
          </a:solidFill>
        </p:spPr>
        <p:txBody>
          <a:bodyPr wrap="square" lIns="0" tIns="0" rIns="0" bIns="0" rtlCol="0"/>
          <a:lstStyle/>
          <a:p>
            <a:endParaRPr/>
          </a:p>
        </p:txBody>
      </p:sp>
      <p:sp>
        <p:nvSpPr>
          <p:cNvPr id="17" name="bg object 17"/>
          <p:cNvSpPr/>
          <p:nvPr/>
        </p:nvSpPr>
        <p:spPr>
          <a:xfrm>
            <a:off x="830389" y="1191259"/>
            <a:ext cx="746125" cy="46355"/>
          </a:xfrm>
          <a:custGeom>
            <a:avLst/>
            <a:gdLst/>
            <a:ahLst/>
            <a:cxnLst/>
            <a:rect l="l" t="t" r="r" b="b"/>
            <a:pathLst>
              <a:path w="746125" h="46355">
                <a:moveTo>
                  <a:pt x="745756" y="0"/>
                </a:moveTo>
                <a:lnTo>
                  <a:pt x="376008" y="0"/>
                </a:lnTo>
                <a:lnTo>
                  <a:pt x="372897" y="0"/>
                </a:lnTo>
                <a:lnTo>
                  <a:pt x="0" y="0"/>
                </a:lnTo>
                <a:lnTo>
                  <a:pt x="0" y="45834"/>
                </a:lnTo>
                <a:lnTo>
                  <a:pt x="372897" y="45834"/>
                </a:lnTo>
                <a:lnTo>
                  <a:pt x="376008" y="45834"/>
                </a:lnTo>
                <a:lnTo>
                  <a:pt x="745756" y="45834"/>
                </a:lnTo>
                <a:lnTo>
                  <a:pt x="745756"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800825" y="414244"/>
            <a:ext cx="75423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Tahoma"/>
                <a:cs typeface="Tahom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EA9999"/>
          </a:solidFill>
        </p:spPr>
        <p:txBody>
          <a:bodyPr wrap="square" lIns="0" tIns="0" rIns="0" bIns="0" rtlCol="0"/>
          <a:lstStyle/>
          <a:p>
            <a:endParaRPr/>
          </a:p>
        </p:txBody>
      </p:sp>
      <p:sp>
        <p:nvSpPr>
          <p:cNvPr id="17" name="bg object 17"/>
          <p:cNvSpPr/>
          <p:nvPr/>
        </p:nvSpPr>
        <p:spPr>
          <a:xfrm>
            <a:off x="830389" y="1191259"/>
            <a:ext cx="746125" cy="46355"/>
          </a:xfrm>
          <a:custGeom>
            <a:avLst/>
            <a:gdLst/>
            <a:ahLst/>
            <a:cxnLst/>
            <a:rect l="l" t="t" r="r" b="b"/>
            <a:pathLst>
              <a:path w="746125" h="46355">
                <a:moveTo>
                  <a:pt x="745756" y="0"/>
                </a:moveTo>
                <a:lnTo>
                  <a:pt x="376008" y="0"/>
                </a:lnTo>
                <a:lnTo>
                  <a:pt x="372897" y="0"/>
                </a:lnTo>
                <a:lnTo>
                  <a:pt x="0" y="0"/>
                </a:lnTo>
                <a:lnTo>
                  <a:pt x="0" y="45834"/>
                </a:lnTo>
                <a:lnTo>
                  <a:pt x="372897" y="45834"/>
                </a:lnTo>
                <a:lnTo>
                  <a:pt x="376008" y="45834"/>
                </a:lnTo>
                <a:lnTo>
                  <a:pt x="745756" y="45834"/>
                </a:lnTo>
                <a:lnTo>
                  <a:pt x="745756"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3405849" y="1257149"/>
            <a:ext cx="5222951" cy="3485099"/>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7375" y="678489"/>
            <a:ext cx="7329249" cy="330200"/>
          </a:xfrm>
          <a:prstGeom prst="rect">
            <a:avLst/>
          </a:prstGeom>
        </p:spPr>
        <p:txBody>
          <a:bodyPr wrap="square" lIns="0" tIns="0" rIns="0" bIns="0">
            <a:spAutoFit/>
          </a:bodyPr>
          <a:lstStyle>
            <a:lvl1pPr>
              <a:defRPr sz="2000" b="1" i="0">
                <a:solidFill>
                  <a:schemeClr val="bg1"/>
                </a:solidFill>
                <a:latin typeface="Tahoma"/>
                <a:cs typeface="Tahoma"/>
              </a:defRPr>
            </a:lvl1pPr>
          </a:lstStyle>
          <a:p>
            <a:endParaRPr/>
          </a:p>
        </p:txBody>
      </p:sp>
      <p:sp>
        <p:nvSpPr>
          <p:cNvPr id="3" name="Holder 3"/>
          <p:cNvSpPr>
            <a:spLocks noGrp="1"/>
          </p:cNvSpPr>
          <p:nvPr>
            <p:ph type="body" idx="1"/>
          </p:nvPr>
        </p:nvSpPr>
        <p:spPr>
          <a:xfrm>
            <a:off x="802475" y="1376272"/>
            <a:ext cx="7539049" cy="11779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4/15/2022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7800"/>
            <a:ext cx="9144000" cy="4655820"/>
          </a:xfrm>
          <a:custGeom>
            <a:avLst/>
            <a:gdLst/>
            <a:ahLst/>
            <a:cxnLst/>
            <a:rect l="l" t="t" r="r" b="b"/>
            <a:pathLst>
              <a:path w="9144000" h="4655820">
                <a:moveTo>
                  <a:pt x="0" y="4655699"/>
                </a:moveTo>
                <a:lnTo>
                  <a:pt x="9143999" y="4655699"/>
                </a:lnTo>
                <a:lnTo>
                  <a:pt x="9143999" y="0"/>
                </a:lnTo>
                <a:lnTo>
                  <a:pt x="0" y="0"/>
                </a:lnTo>
                <a:lnTo>
                  <a:pt x="0" y="4655699"/>
                </a:lnTo>
                <a:close/>
              </a:path>
            </a:pathLst>
          </a:custGeom>
          <a:solidFill>
            <a:srgbClr val="E9EDEE"/>
          </a:solidFill>
        </p:spPr>
        <p:txBody>
          <a:bodyPr wrap="square" lIns="0" tIns="0" rIns="0" bIns="0" rtlCol="0"/>
          <a:lstStyle/>
          <a:p>
            <a:endParaRPr/>
          </a:p>
        </p:txBody>
      </p:sp>
      <p:sp>
        <p:nvSpPr>
          <p:cNvPr id="3" name="object 3"/>
          <p:cNvSpPr/>
          <p:nvPr/>
        </p:nvSpPr>
        <p:spPr>
          <a:xfrm>
            <a:off x="0" y="0"/>
            <a:ext cx="9144000" cy="488315"/>
          </a:xfrm>
          <a:custGeom>
            <a:avLst/>
            <a:gdLst/>
            <a:ahLst/>
            <a:cxnLst/>
            <a:rect l="l" t="t" r="r" b="b"/>
            <a:pathLst>
              <a:path w="9144000" h="488315">
                <a:moveTo>
                  <a:pt x="9143999" y="487799"/>
                </a:moveTo>
                <a:lnTo>
                  <a:pt x="0" y="487799"/>
                </a:lnTo>
                <a:lnTo>
                  <a:pt x="0" y="0"/>
                </a:lnTo>
                <a:lnTo>
                  <a:pt x="9143999" y="0"/>
                </a:lnTo>
                <a:lnTo>
                  <a:pt x="9143999" y="487799"/>
                </a:lnTo>
                <a:close/>
              </a:path>
            </a:pathLst>
          </a:custGeom>
          <a:solidFill>
            <a:srgbClr val="FFFFFF"/>
          </a:solidFill>
        </p:spPr>
        <p:txBody>
          <a:bodyPr wrap="square" lIns="0" tIns="0" rIns="0" bIns="0" rtlCol="0"/>
          <a:lstStyle/>
          <a:p>
            <a:endParaRPr/>
          </a:p>
        </p:txBody>
      </p:sp>
      <p:grpSp>
        <p:nvGrpSpPr>
          <p:cNvPr id="4" name="object 4"/>
          <p:cNvGrpSpPr/>
          <p:nvPr/>
        </p:nvGrpSpPr>
        <p:grpSpPr>
          <a:xfrm>
            <a:off x="830391" y="1191255"/>
            <a:ext cx="746125" cy="46355"/>
            <a:chOff x="830391" y="1191255"/>
            <a:chExt cx="746125" cy="46355"/>
          </a:xfrm>
        </p:grpSpPr>
        <p:sp>
          <p:nvSpPr>
            <p:cNvPr id="5" name="object 5"/>
            <p:cNvSpPr/>
            <p:nvPr/>
          </p:nvSpPr>
          <p:spPr>
            <a:xfrm>
              <a:off x="1203295" y="1191255"/>
              <a:ext cx="373380" cy="46355"/>
            </a:xfrm>
            <a:custGeom>
              <a:avLst/>
              <a:gdLst/>
              <a:ahLst/>
              <a:cxnLst/>
              <a:rect l="l" t="t" r="r" b="b"/>
              <a:pathLst>
                <a:path w="373380" h="46355">
                  <a:moveTo>
                    <a:pt x="372859" y="45826"/>
                  </a:moveTo>
                  <a:lnTo>
                    <a:pt x="0" y="45826"/>
                  </a:lnTo>
                  <a:lnTo>
                    <a:pt x="0" y="0"/>
                  </a:lnTo>
                  <a:lnTo>
                    <a:pt x="372859" y="0"/>
                  </a:lnTo>
                  <a:lnTo>
                    <a:pt x="372859" y="45826"/>
                  </a:lnTo>
                  <a:close/>
                </a:path>
              </a:pathLst>
            </a:custGeom>
            <a:solidFill>
              <a:srgbClr val="EB5500"/>
            </a:solidFill>
          </p:spPr>
          <p:txBody>
            <a:bodyPr wrap="square" lIns="0" tIns="0" rIns="0" bIns="0" rtlCol="0"/>
            <a:lstStyle/>
            <a:p>
              <a:endParaRPr/>
            </a:p>
          </p:txBody>
        </p:sp>
        <p:sp>
          <p:nvSpPr>
            <p:cNvPr id="6" name="object 6"/>
            <p:cNvSpPr/>
            <p:nvPr/>
          </p:nvSpPr>
          <p:spPr>
            <a:xfrm>
              <a:off x="830391" y="1191255"/>
              <a:ext cx="376555" cy="46355"/>
            </a:xfrm>
            <a:custGeom>
              <a:avLst/>
              <a:gdLst/>
              <a:ahLst/>
              <a:cxnLst/>
              <a:rect l="l" t="t" r="r" b="b"/>
              <a:pathLst>
                <a:path w="376555" h="46355">
                  <a:moveTo>
                    <a:pt x="376012" y="45826"/>
                  </a:moveTo>
                  <a:lnTo>
                    <a:pt x="0" y="45826"/>
                  </a:lnTo>
                  <a:lnTo>
                    <a:pt x="0" y="0"/>
                  </a:lnTo>
                  <a:lnTo>
                    <a:pt x="376012" y="0"/>
                  </a:lnTo>
                  <a:lnTo>
                    <a:pt x="376012" y="45826"/>
                  </a:lnTo>
                  <a:close/>
                </a:path>
              </a:pathLst>
            </a:custGeom>
            <a:solidFill>
              <a:srgbClr val="1A9988"/>
            </a:solidFill>
          </p:spPr>
          <p:txBody>
            <a:bodyPr wrap="square" lIns="0" tIns="0" rIns="0" bIns="0" rtlCol="0"/>
            <a:lstStyle/>
            <a:p>
              <a:endParaRPr/>
            </a:p>
          </p:txBody>
        </p:sp>
      </p:grpSp>
      <p:sp>
        <p:nvSpPr>
          <p:cNvPr id="7" name="object 7"/>
          <p:cNvSpPr txBox="1">
            <a:spLocks noGrp="1"/>
          </p:cNvSpPr>
          <p:nvPr>
            <p:ph type="title"/>
          </p:nvPr>
        </p:nvSpPr>
        <p:spPr>
          <a:xfrm>
            <a:off x="802475" y="1376272"/>
            <a:ext cx="4352925" cy="1177245"/>
          </a:xfrm>
          <a:prstGeom prst="rect">
            <a:avLst/>
          </a:prstGeom>
        </p:spPr>
        <p:txBody>
          <a:bodyPr vert="horz" wrap="square" lIns="0" tIns="11430" rIns="0" bIns="0" rtlCol="0">
            <a:spAutoFit/>
          </a:bodyPr>
          <a:lstStyle/>
          <a:p>
            <a:pPr marL="12700" marR="5080">
              <a:lnSpc>
                <a:spcPct val="100800"/>
              </a:lnSpc>
              <a:spcBef>
                <a:spcPts val="90"/>
              </a:spcBef>
            </a:pPr>
            <a:r>
              <a:rPr lang="el-GR" sz="3750" dirty="0" smtClean="0">
                <a:solidFill>
                  <a:schemeClr val="tx1">
                    <a:lumMod val="65000"/>
                    <a:lumOff val="35000"/>
                  </a:schemeClr>
                </a:solidFill>
                <a:latin typeface="Trebuchet MS"/>
                <a:cs typeface="Trebuchet MS"/>
              </a:rPr>
              <a:t>5</a:t>
            </a:r>
            <a:r>
              <a:rPr lang="el-GR" sz="3750" baseline="30000" dirty="0" smtClean="0">
                <a:solidFill>
                  <a:schemeClr val="tx1">
                    <a:lumMod val="65000"/>
                    <a:lumOff val="35000"/>
                  </a:schemeClr>
                </a:solidFill>
                <a:latin typeface="Trebuchet MS"/>
                <a:cs typeface="Trebuchet MS"/>
              </a:rPr>
              <a:t>ο</a:t>
            </a:r>
            <a:r>
              <a:rPr lang="el-GR" sz="3750" dirty="0" smtClean="0">
                <a:solidFill>
                  <a:schemeClr val="tx1">
                    <a:lumMod val="65000"/>
                    <a:lumOff val="35000"/>
                  </a:schemeClr>
                </a:solidFill>
                <a:latin typeface="Trebuchet MS"/>
                <a:cs typeface="Trebuchet MS"/>
              </a:rPr>
              <a:t> Δημοτικό Σχολείο Σαλαμίνας</a:t>
            </a:r>
            <a:endParaRPr sz="3750" dirty="0">
              <a:solidFill>
                <a:schemeClr val="tx1">
                  <a:lumMod val="65000"/>
                  <a:lumOff val="35000"/>
                </a:schemeClr>
              </a:solidFill>
              <a:latin typeface="Trebuchet MS"/>
              <a:cs typeface="Trebuchet MS"/>
            </a:endParaRPr>
          </a:p>
        </p:txBody>
      </p:sp>
      <p:sp>
        <p:nvSpPr>
          <p:cNvPr id="8" name="object 8"/>
          <p:cNvSpPr txBox="1"/>
          <p:nvPr/>
        </p:nvSpPr>
        <p:spPr>
          <a:xfrm>
            <a:off x="802474" y="3391390"/>
            <a:ext cx="4993005" cy="771365"/>
          </a:xfrm>
          <a:prstGeom prst="rect">
            <a:avLst/>
          </a:prstGeom>
        </p:spPr>
        <p:txBody>
          <a:bodyPr vert="horz" wrap="square" lIns="0" tIns="40005" rIns="0" bIns="0" rtlCol="0">
            <a:spAutoFit/>
          </a:bodyPr>
          <a:lstStyle/>
          <a:p>
            <a:pPr marL="12700" marR="890269">
              <a:lnSpc>
                <a:spcPts val="1730"/>
              </a:lnSpc>
              <a:spcBef>
                <a:spcPts val="315"/>
              </a:spcBef>
            </a:pPr>
            <a:r>
              <a:rPr sz="1600" spc="5" dirty="0" smtClean="0">
                <a:solidFill>
                  <a:schemeClr val="accent5">
                    <a:lumMod val="50000"/>
                  </a:schemeClr>
                </a:solidFill>
                <a:latin typeface="Tahoma"/>
                <a:cs typeface="Tahoma"/>
              </a:rPr>
              <a:t>E</a:t>
            </a:r>
            <a:r>
              <a:rPr lang="el-GR" sz="1600" spc="5" dirty="0" smtClean="0">
                <a:solidFill>
                  <a:schemeClr val="accent5">
                    <a:lumMod val="50000"/>
                  </a:schemeClr>
                </a:solidFill>
                <a:latin typeface="Tahoma"/>
                <a:cs typeface="Tahoma"/>
              </a:rPr>
              <a:t>ργαστήρια Δεξιοτήτων</a:t>
            </a:r>
          </a:p>
          <a:p>
            <a:pPr marL="12700" marR="890269">
              <a:lnSpc>
                <a:spcPts val="1730"/>
              </a:lnSpc>
              <a:spcBef>
                <a:spcPts val="315"/>
              </a:spcBef>
            </a:pPr>
            <a:r>
              <a:rPr lang="el-GR" sz="1600" spc="5" dirty="0" smtClean="0">
                <a:solidFill>
                  <a:schemeClr val="accent5">
                    <a:lumMod val="50000"/>
                  </a:schemeClr>
                </a:solidFill>
                <a:latin typeface="Tahoma"/>
                <a:cs typeface="Tahoma"/>
              </a:rPr>
              <a:t>Πιλοτική εφαρμογή </a:t>
            </a:r>
            <a:r>
              <a:rPr lang="el-GR" sz="1600" dirty="0">
                <a:solidFill>
                  <a:schemeClr val="accent5">
                    <a:lumMod val="50000"/>
                  </a:schemeClr>
                </a:solidFill>
                <a:latin typeface="Tahoma"/>
                <a:cs typeface="Tahoma"/>
              </a:rPr>
              <a:t> </a:t>
            </a:r>
            <a:endParaRPr lang="el-GR" sz="1600" dirty="0" smtClean="0">
              <a:solidFill>
                <a:schemeClr val="accent5">
                  <a:lumMod val="50000"/>
                </a:schemeClr>
              </a:solidFill>
              <a:latin typeface="Tahoma"/>
              <a:cs typeface="Tahoma"/>
            </a:endParaRPr>
          </a:p>
          <a:p>
            <a:pPr marL="12700" marR="890269">
              <a:lnSpc>
                <a:spcPts val="1730"/>
              </a:lnSpc>
              <a:spcBef>
                <a:spcPts val="315"/>
              </a:spcBef>
            </a:pPr>
            <a:r>
              <a:rPr lang="el-GR" sz="1600" spc="5" dirty="0" smtClean="0">
                <a:solidFill>
                  <a:schemeClr val="accent5">
                    <a:lumMod val="50000"/>
                  </a:schemeClr>
                </a:solidFill>
                <a:latin typeface="Tahoma"/>
                <a:cs typeface="Tahoma"/>
              </a:rPr>
              <a:t>		Σχολικό έτος 2020-2021</a:t>
            </a:r>
            <a:endParaRPr sz="1600" dirty="0">
              <a:solidFill>
                <a:schemeClr val="accent5">
                  <a:lumMod val="50000"/>
                </a:schemeClr>
              </a:solidFill>
              <a:latin typeface="Tahoma"/>
              <a:cs typeface="Tahoma"/>
            </a:endParaRPr>
          </a:p>
        </p:txBody>
      </p:sp>
      <p:pic>
        <p:nvPicPr>
          <p:cNvPr id="9" name="object 9"/>
          <p:cNvPicPr/>
          <p:nvPr/>
        </p:nvPicPr>
        <p:blipFill>
          <a:blip r:embed="rId2" cstate="print"/>
          <a:stretch>
            <a:fillRect/>
          </a:stretch>
        </p:blipFill>
        <p:spPr>
          <a:xfrm>
            <a:off x="6609682" y="914126"/>
            <a:ext cx="2162449" cy="2000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V="1">
            <a:off x="0" y="488315"/>
            <a:ext cx="9144000" cy="711835"/>
          </a:xfrm>
          <a:custGeom>
            <a:avLst/>
            <a:gdLst/>
            <a:ahLst/>
            <a:cxnLst/>
            <a:rect l="l" t="t" r="r" b="b"/>
            <a:pathLst>
              <a:path w="9144000" h="488315">
                <a:moveTo>
                  <a:pt x="9143999" y="487799"/>
                </a:moveTo>
                <a:lnTo>
                  <a:pt x="0" y="487799"/>
                </a:lnTo>
                <a:lnTo>
                  <a:pt x="0" y="0"/>
                </a:lnTo>
                <a:lnTo>
                  <a:pt x="9143999" y="0"/>
                </a:lnTo>
                <a:lnTo>
                  <a:pt x="9143999" y="487799"/>
                </a:lnTo>
                <a:close/>
              </a:path>
            </a:pathLst>
          </a:custGeom>
          <a:solidFill>
            <a:srgbClr val="E9EDEE"/>
          </a:solidFill>
        </p:spPr>
        <p:txBody>
          <a:bodyPr wrap="square" lIns="0" tIns="0" rIns="0" bIns="0" rtlCol="0"/>
          <a:lstStyle/>
          <a:p>
            <a:endParaRPr/>
          </a:p>
        </p:txBody>
      </p:sp>
      <p:sp>
        <p:nvSpPr>
          <p:cNvPr id="14" name="object 5"/>
          <p:cNvSpPr txBox="1"/>
          <p:nvPr/>
        </p:nvSpPr>
        <p:spPr>
          <a:xfrm>
            <a:off x="304800" y="285751"/>
            <a:ext cx="3962400" cy="2469907"/>
          </a:xfrm>
          <a:prstGeom prst="rect">
            <a:avLst/>
          </a:prstGeom>
        </p:spPr>
        <p:txBody>
          <a:bodyPr vert="horz" wrap="square" lIns="0" tIns="12700" rIns="0" bIns="0" rtlCol="0">
            <a:spAutoFit/>
          </a:bodyPr>
          <a:lstStyle/>
          <a:p>
            <a:pPr marL="12700" marR="94615" algn="just">
              <a:lnSpc>
                <a:spcPct val="100000"/>
              </a:lnSpc>
              <a:spcBef>
                <a:spcPts val="100"/>
              </a:spcBef>
            </a:pPr>
            <a:r>
              <a:rPr lang="el-GR" sz="900" spc="120" dirty="0" smtClean="0">
                <a:solidFill>
                  <a:schemeClr val="accent5">
                    <a:lumMod val="75000"/>
                  </a:schemeClr>
                </a:solidFill>
                <a:latin typeface="Tahoma"/>
                <a:cs typeface="Tahoma"/>
              </a:rPr>
              <a:t>Το 5</a:t>
            </a:r>
            <a:r>
              <a:rPr lang="el-GR" sz="900" spc="120" baseline="30000" dirty="0" smtClean="0">
                <a:solidFill>
                  <a:schemeClr val="accent5">
                    <a:lumMod val="75000"/>
                  </a:schemeClr>
                </a:solidFill>
                <a:latin typeface="Tahoma"/>
                <a:cs typeface="Tahoma"/>
              </a:rPr>
              <a:t>ο</a:t>
            </a:r>
            <a:r>
              <a:rPr lang="el-GR" sz="900" spc="120" dirty="0" smtClean="0">
                <a:solidFill>
                  <a:schemeClr val="accent5">
                    <a:lumMod val="75000"/>
                  </a:schemeClr>
                </a:solidFill>
                <a:latin typeface="Tahoma"/>
                <a:cs typeface="Tahoma"/>
              </a:rPr>
              <a:t> Δημοτικό Σχολείο Σαλαμίνας ύστερα από απόφαση του Συλλόγου Διδασκόντων, επιλέχτηκε από τη Διεύθυνση Πρωτοβάθμιας Εκπαίδευσης Πειραιά για την συμμετοχή στην πιλοτική εφαρμογή των Εργαστηρίων Δεξιοτήτων κατά το σχολικό έτος 2020-21.</a:t>
            </a:r>
          </a:p>
          <a:p>
            <a:pPr marL="12700" marR="94615" algn="just">
              <a:lnSpc>
                <a:spcPct val="100000"/>
              </a:lnSpc>
              <a:spcBef>
                <a:spcPts val="100"/>
              </a:spcBef>
            </a:pPr>
            <a:endParaRPr lang="el-GR" sz="900" spc="120" dirty="0" smtClean="0">
              <a:solidFill>
                <a:schemeClr val="accent5">
                  <a:lumMod val="75000"/>
                </a:schemeClr>
              </a:solidFill>
              <a:latin typeface="Tahoma"/>
              <a:cs typeface="Tahoma"/>
            </a:endParaRPr>
          </a:p>
          <a:p>
            <a:pPr marL="12700" marR="94615" algn="just">
              <a:lnSpc>
                <a:spcPct val="100000"/>
              </a:lnSpc>
              <a:spcBef>
                <a:spcPts val="100"/>
              </a:spcBef>
            </a:pPr>
            <a:r>
              <a:rPr lang="el-GR" sz="900" spc="120" dirty="0" smtClean="0">
                <a:solidFill>
                  <a:schemeClr val="accent5">
                    <a:lumMod val="75000"/>
                  </a:schemeClr>
                </a:solidFill>
                <a:latin typeface="Tahoma"/>
                <a:cs typeface="Tahoma"/>
              </a:rPr>
              <a:t>Το Πρόγραμμα πραγματοποιείται με την παιδαγωγική και επιστημονική καθοδήγηση της Συντονίστριας Εκπαιδευτικού Έργου του 6</a:t>
            </a:r>
            <a:r>
              <a:rPr lang="el-GR" sz="900" spc="120" baseline="30000" dirty="0" smtClean="0">
                <a:solidFill>
                  <a:schemeClr val="accent5">
                    <a:lumMod val="75000"/>
                  </a:schemeClr>
                </a:solidFill>
                <a:latin typeface="Tahoma"/>
                <a:cs typeface="Tahoma"/>
              </a:rPr>
              <a:t>ου</a:t>
            </a:r>
            <a:r>
              <a:rPr lang="el-GR" sz="900" spc="120" dirty="0" smtClean="0">
                <a:solidFill>
                  <a:schemeClr val="accent5">
                    <a:lumMod val="75000"/>
                  </a:schemeClr>
                </a:solidFill>
                <a:latin typeface="Tahoma"/>
                <a:cs typeface="Tahoma"/>
              </a:rPr>
              <a:t> </a:t>
            </a:r>
            <a:r>
              <a:rPr lang="el-GR" sz="900" spc="120" dirty="0" smtClean="0">
                <a:solidFill>
                  <a:schemeClr val="accent5">
                    <a:lumMod val="75000"/>
                  </a:schemeClr>
                </a:solidFill>
                <a:latin typeface="Tahoma"/>
                <a:cs typeface="Tahoma"/>
              </a:rPr>
              <a:t>ΠΕΚΕΣ Αττικής: </a:t>
            </a:r>
            <a:r>
              <a:rPr lang="el-GR" sz="900" spc="120" dirty="0" err="1" smtClean="0">
                <a:solidFill>
                  <a:schemeClr val="accent5">
                    <a:lumMod val="75000"/>
                  </a:schemeClr>
                </a:solidFill>
                <a:latin typeface="Tahoma"/>
                <a:cs typeface="Tahoma"/>
              </a:rPr>
              <a:t>Μαντζαρίδου</a:t>
            </a:r>
            <a:r>
              <a:rPr lang="el-GR" sz="900" spc="120" dirty="0" smtClean="0">
                <a:solidFill>
                  <a:schemeClr val="accent5">
                    <a:lumMod val="75000"/>
                  </a:schemeClr>
                </a:solidFill>
                <a:latin typeface="Tahoma"/>
                <a:cs typeface="Tahoma"/>
              </a:rPr>
              <a:t> Αρχοντίας  και το συντονισμό της </a:t>
            </a:r>
            <a:r>
              <a:rPr lang="el-GR" sz="900" spc="120" dirty="0" smtClean="0">
                <a:solidFill>
                  <a:schemeClr val="accent5">
                    <a:lumMod val="75000"/>
                  </a:schemeClr>
                </a:solidFill>
                <a:latin typeface="Tahoma"/>
                <a:cs typeface="Tahoma"/>
              </a:rPr>
              <a:t>Διευθύντριας </a:t>
            </a:r>
            <a:r>
              <a:rPr lang="el-GR" sz="900" spc="120" dirty="0" smtClean="0">
                <a:solidFill>
                  <a:schemeClr val="accent5">
                    <a:lumMod val="75000"/>
                  </a:schemeClr>
                </a:solidFill>
                <a:latin typeface="Tahoma"/>
                <a:cs typeface="Tahoma"/>
              </a:rPr>
              <a:t>του </a:t>
            </a:r>
            <a:r>
              <a:rPr lang="el-GR" sz="900" spc="120" dirty="0" smtClean="0">
                <a:solidFill>
                  <a:schemeClr val="accent5">
                    <a:lumMod val="75000"/>
                  </a:schemeClr>
                </a:solidFill>
                <a:latin typeface="Tahoma"/>
                <a:cs typeface="Tahoma"/>
              </a:rPr>
              <a:t>σχολείου:  </a:t>
            </a:r>
            <a:r>
              <a:rPr lang="el-GR" sz="900" spc="120" dirty="0" smtClean="0">
                <a:solidFill>
                  <a:schemeClr val="accent5">
                    <a:lumMod val="75000"/>
                  </a:schemeClr>
                </a:solidFill>
                <a:latin typeface="Tahoma"/>
                <a:cs typeface="Tahoma"/>
              </a:rPr>
              <a:t>Κατερίνας </a:t>
            </a:r>
            <a:r>
              <a:rPr lang="el-GR" sz="900" spc="120" dirty="0" err="1" smtClean="0">
                <a:solidFill>
                  <a:schemeClr val="accent5">
                    <a:lumMod val="75000"/>
                  </a:schemeClr>
                </a:solidFill>
                <a:latin typeface="Tahoma"/>
                <a:cs typeface="Tahoma"/>
              </a:rPr>
              <a:t>Μπούτση</a:t>
            </a:r>
            <a:endParaRPr lang="el-GR" sz="900" spc="120" dirty="0" smtClean="0">
              <a:solidFill>
                <a:schemeClr val="accent5">
                  <a:lumMod val="75000"/>
                </a:schemeClr>
              </a:solidFill>
              <a:latin typeface="Tahoma"/>
              <a:cs typeface="Tahoma"/>
            </a:endParaRPr>
          </a:p>
          <a:p>
            <a:pPr marL="12700" marR="94615" algn="just">
              <a:lnSpc>
                <a:spcPct val="100000"/>
              </a:lnSpc>
              <a:spcBef>
                <a:spcPts val="100"/>
              </a:spcBef>
            </a:pPr>
            <a:r>
              <a:rPr lang="el-GR" sz="900" spc="120" dirty="0" smtClean="0">
                <a:solidFill>
                  <a:schemeClr val="accent5">
                    <a:lumMod val="75000"/>
                  </a:schemeClr>
                </a:solidFill>
                <a:latin typeface="Tahoma"/>
                <a:cs typeface="Tahoma"/>
              </a:rPr>
              <a:t>Συμμετέχουν </a:t>
            </a:r>
            <a:r>
              <a:rPr lang="el-GR" sz="900" spc="120" dirty="0" smtClean="0">
                <a:solidFill>
                  <a:schemeClr val="accent5">
                    <a:lumMod val="75000"/>
                  </a:schemeClr>
                </a:solidFill>
                <a:latin typeface="Tahoma"/>
                <a:cs typeface="Tahoma"/>
              </a:rPr>
              <a:t>: 23 εκπαιδευτικοί</a:t>
            </a:r>
          </a:p>
          <a:p>
            <a:pPr marL="12700" marR="94615" algn="just">
              <a:lnSpc>
                <a:spcPct val="100000"/>
              </a:lnSpc>
              <a:spcBef>
                <a:spcPts val="100"/>
              </a:spcBef>
            </a:pPr>
            <a:r>
              <a:rPr lang="el-GR" sz="900" spc="120" dirty="0" smtClean="0">
                <a:solidFill>
                  <a:schemeClr val="accent5">
                    <a:lumMod val="75000"/>
                  </a:schemeClr>
                </a:solidFill>
                <a:latin typeface="Tahoma"/>
                <a:cs typeface="Tahoma"/>
              </a:rPr>
              <a:t>                  206 μαθητές και μαθήτριες   </a:t>
            </a:r>
          </a:p>
          <a:p>
            <a:pPr marL="12700" marR="94615" algn="just">
              <a:lnSpc>
                <a:spcPct val="100000"/>
              </a:lnSpc>
              <a:spcBef>
                <a:spcPts val="100"/>
              </a:spcBef>
            </a:pPr>
            <a:endParaRPr lang="el-GR" sz="900" spc="120" dirty="0" smtClean="0">
              <a:solidFill>
                <a:schemeClr val="accent5">
                  <a:lumMod val="75000"/>
                </a:schemeClr>
              </a:solidFill>
              <a:latin typeface="Tahoma"/>
              <a:cs typeface="Tahoma"/>
            </a:endParaRPr>
          </a:p>
          <a:p>
            <a:pPr marL="12700" marR="94615" algn="just">
              <a:lnSpc>
                <a:spcPct val="100000"/>
              </a:lnSpc>
              <a:spcBef>
                <a:spcPts val="100"/>
              </a:spcBef>
            </a:pPr>
            <a:endParaRPr lang="el-GR" sz="900" spc="120" dirty="0" smtClean="0">
              <a:solidFill>
                <a:schemeClr val="accent5">
                  <a:lumMod val="75000"/>
                </a:schemeClr>
              </a:solidFill>
              <a:latin typeface="Tahoma"/>
              <a:cs typeface="Tahoma"/>
            </a:endParaRPr>
          </a:p>
          <a:p>
            <a:pPr marL="12700" marR="94615" algn="just">
              <a:lnSpc>
                <a:spcPct val="100000"/>
              </a:lnSpc>
              <a:spcBef>
                <a:spcPts val="100"/>
              </a:spcBef>
            </a:pPr>
            <a:endParaRPr lang="el-GR" sz="900" spc="120" dirty="0" smtClean="0">
              <a:solidFill>
                <a:schemeClr val="accent5">
                  <a:lumMod val="75000"/>
                </a:schemeClr>
              </a:solidFill>
              <a:latin typeface="Tahoma"/>
              <a:cs typeface="Tahoma"/>
            </a:endParaRPr>
          </a:p>
          <a:p>
            <a:pPr marL="12700" marR="94615" algn="just">
              <a:lnSpc>
                <a:spcPct val="100000"/>
              </a:lnSpc>
              <a:spcBef>
                <a:spcPts val="100"/>
              </a:spcBef>
            </a:pPr>
            <a:endParaRPr lang="el-GR" sz="900" spc="120" dirty="0" smtClean="0">
              <a:solidFill>
                <a:schemeClr val="accent5">
                  <a:lumMod val="75000"/>
                </a:schemeClr>
              </a:solidFill>
              <a:latin typeface="Tahoma"/>
              <a:cs typeface="Tahoma"/>
            </a:endParaRPr>
          </a:p>
        </p:txBody>
      </p:sp>
      <p:grpSp>
        <p:nvGrpSpPr>
          <p:cNvPr id="15" name="object 3"/>
          <p:cNvGrpSpPr/>
          <p:nvPr/>
        </p:nvGrpSpPr>
        <p:grpSpPr>
          <a:xfrm flipV="1">
            <a:off x="838200" y="1047750"/>
            <a:ext cx="2667000" cy="76200"/>
            <a:chOff x="830391" y="1191255"/>
            <a:chExt cx="746125" cy="46355"/>
          </a:xfrm>
        </p:grpSpPr>
        <p:sp>
          <p:nvSpPr>
            <p:cNvPr id="16" name="object 4"/>
            <p:cNvSpPr/>
            <p:nvPr/>
          </p:nvSpPr>
          <p:spPr>
            <a:xfrm>
              <a:off x="1203295" y="1191255"/>
              <a:ext cx="373380" cy="46355"/>
            </a:xfrm>
            <a:custGeom>
              <a:avLst/>
              <a:gdLst/>
              <a:ahLst/>
              <a:cxnLst/>
              <a:rect l="l" t="t" r="r" b="b"/>
              <a:pathLst>
                <a:path w="373380" h="46355">
                  <a:moveTo>
                    <a:pt x="372859" y="45826"/>
                  </a:moveTo>
                  <a:lnTo>
                    <a:pt x="0" y="45826"/>
                  </a:lnTo>
                  <a:lnTo>
                    <a:pt x="0" y="0"/>
                  </a:lnTo>
                  <a:lnTo>
                    <a:pt x="372859" y="0"/>
                  </a:lnTo>
                  <a:lnTo>
                    <a:pt x="372859" y="45826"/>
                  </a:lnTo>
                  <a:close/>
                </a:path>
              </a:pathLst>
            </a:custGeom>
            <a:solidFill>
              <a:srgbClr val="EB5500"/>
            </a:solidFill>
          </p:spPr>
          <p:txBody>
            <a:bodyPr wrap="square" lIns="0" tIns="0" rIns="0" bIns="0" rtlCol="0"/>
            <a:lstStyle/>
            <a:p>
              <a:endParaRPr/>
            </a:p>
          </p:txBody>
        </p:sp>
        <p:sp>
          <p:nvSpPr>
            <p:cNvPr id="17" name="object 5"/>
            <p:cNvSpPr/>
            <p:nvPr/>
          </p:nvSpPr>
          <p:spPr>
            <a:xfrm>
              <a:off x="830391" y="1191255"/>
              <a:ext cx="376555" cy="46355"/>
            </a:xfrm>
            <a:custGeom>
              <a:avLst/>
              <a:gdLst/>
              <a:ahLst/>
              <a:cxnLst/>
              <a:rect l="l" t="t" r="r" b="b"/>
              <a:pathLst>
                <a:path w="376555" h="46355">
                  <a:moveTo>
                    <a:pt x="376012" y="45826"/>
                  </a:moveTo>
                  <a:lnTo>
                    <a:pt x="0" y="45826"/>
                  </a:lnTo>
                  <a:lnTo>
                    <a:pt x="0" y="0"/>
                  </a:lnTo>
                  <a:lnTo>
                    <a:pt x="376012" y="0"/>
                  </a:lnTo>
                  <a:lnTo>
                    <a:pt x="376012" y="45826"/>
                  </a:lnTo>
                  <a:close/>
                </a:path>
              </a:pathLst>
            </a:custGeom>
            <a:solidFill>
              <a:srgbClr val="1A9988"/>
            </a:solidFill>
          </p:spPr>
          <p:txBody>
            <a:bodyPr wrap="square" lIns="0" tIns="0" rIns="0" bIns="0" rtlCol="0"/>
            <a:lstStyle/>
            <a:p>
              <a:endParaRPr/>
            </a:p>
          </p:txBody>
        </p:sp>
      </p:grpSp>
      <p:pic>
        <p:nvPicPr>
          <p:cNvPr id="10" name="9 - Εικόνα" descr="DSC_0198.JPG"/>
          <p:cNvPicPr>
            <a:picLocks noChangeAspect="1"/>
          </p:cNvPicPr>
          <p:nvPr/>
        </p:nvPicPr>
        <p:blipFill>
          <a:blip r:embed="rId2" cstate="print"/>
          <a:srcRect l="9091" t="12500" r="22078"/>
          <a:stretch>
            <a:fillRect/>
          </a:stretch>
        </p:blipFill>
        <p:spPr>
          <a:xfrm>
            <a:off x="4953000" y="2266950"/>
            <a:ext cx="4038600" cy="2667000"/>
          </a:xfrm>
          <a:prstGeom prst="rect">
            <a:avLst/>
          </a:prstGeom>
        </p:spPr>
      </p:pic>
      <p:pic>
        <p:nvPicPr>
          <p:cNvPr id="13" name="12 - Εικόνα" descr="DSC_0204.JPG"/>
          <p:cNvPicPr>
            <a:picLocks noChangeAspect="1"/>
          </p:cNvPicPr>
          <p:nvPr/>
        </p:nvPicPr>
        <p:blipFill>
          <a:blip r:embed="rId3" cstate="print"/>
          <a:srcRect l="22222" t="8696" r="19444" b="8696"/>
          <a:stretch>
            <a:fillRect/>
          </a:stretch>
        </p:blipFill>
        <p:spPr>
          <a:xfrm>
            <a:off x="228600" y="3409950"/>
            <a:ext cx="1600200" cy="1447800"/>
          </a:xfrm>
          <a:prstGeom prst="rect">
            <a:avLst/>
          </a:prstGeom>
        </p:spPr>
      </p:pic>
      <p:pic>
        <p:nvPicPr>
          <p:cNvPr id="19" name="18 - Εικόνα" descr="IMG_20210318_173254.jpg"/>
          <p:cNvPicPr>
            <a:picLocks noChangeAspect="1"/>
          </p:cNvPicPr>
          <p:nvPr/>
        </p:nvPicPr>
        <p:blipFill>
          <a:blip r:embed="rId4" cstate="print"/>
          <a:stretch>
            <a:fillRect/>
          </a:stretch>
        </p:blipFill>
        <p:spPr>
          <a:xfrm>
            <a:off x="6324600" y="514350"/>
            <a:ext cx="1389530" cy="1524000"/>
          </a:xfrm>
          <a:prstGeom prst="rect">
            <a:avLst/>
          </a:prstGeom>
        </p:spPr>
      </p:pic>
      <p:pic>
        <p:nvPicPr>
          <p:cNvPr id="11" name="10 - Εικόνα" descr="DSC_0206.JPG"/>
          <p:cNvPicPr>
            <a:picLocks noChangeAspect="1"/>
          </p:cNvPicPr>
          <p:nvPr/>
        </p:nvPicPr>
        <p:blipFill>
          <a:blip r:embed="rId5" cstate="print"/>
          <a:srcRect l="8612" r="13876"/>
          <a:stretch>
            <a:fillRect/>
          </a:stretch>
        </p:blipFill>
        <p:spPr>
          <a:xfrm>
            <a:off x="1676400" y="2343150"/>
            <a:ext cx="2743200" cy="1676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A9988"/>
          </a:solidFill>
        </p:spPr>
        <p:txBody>
          <a:bodyPr wrap="square" lIns="0" tIns="0" rIns="0" bIns="0" rtlCol="0"/>
          <a:lstStyle/>
          <a:p>
            <a:endParaRPr/>
          </a:p>
        </p:txBody>
      </p:sp>
      <p:sp>
        <p:nvSpPr>
          <p:cNvPr id="4" name="object 4"/>
          <p:cNvSpPr txBox="1"/>
          <p:nvPr/>
        </p:nvSpPr>
        <p:spPr>
          <a:xfrm>
            <a:off x="802475" y="1504950"/>
            <a:ext cx="2012950" cy="3393237"/>
          </a:xfrm>
          <a:prstGeom prst="rect">
            <a:avLst/>
          </a:prstGeom>
        </p:spPr>
        <p:txBody>
          <a:bodyPr vert="horz" wrap="square" lIns="0" tIns="12700" rIns="0" bIns="0" rtlCol="0">
            <a:spAutoFit/>
          </a:bodyPr>
          <a:lstStyle/>
          <a:p>
            <a:pPr marL="12700" marR="5080" lvl="0" algn="just">
              <a:spcBef>
                <a:spcPts val="100"/>
              </a:spcBef>
            </a:pPr>
            <a:r>
              <a:rPr lang="el-GR" sz="1400" spc="-5" dirty="0" smtClean="0">
                <a:solidFill>
                  <a:srgbClr val="FFFFFF"/>
                </a:solidFill>
                <a:latin typeface="Microsoft Sans Serif"/>
                <a:cs typeface="Microsoft Sans Serif"/>
              </a:rPr>
              <a:t>Ό</a:t>
            </a:r>
            <a:r>
              <a:rPr lang="el-GR" sz="1200" dirty="0" smtClean="0">
                <a:solidFill>
                  <a:schemeClr val="bg1"/>
                </a:solidFill>
              </a:rPr>
              <a:t>ραμά μας το δημοκρατικό σχολείο με ίσες ευκαιρίες,  όπου  </a:t>
            </a:r>
            <a:r>
              <a:rPr lang="el-GR" sz="1200" i="1" dirty="0" smtClean="0">
                <a:solidFill>
                  <a:schemeClr val="bg1"/>
                </a:solidFill>
              </a:rPr>
              <a:t> οι μαθητές χαίρονται να ανακαλύπτουν τον εαυτό τους και τον κόσμο μέσα από δεξιότητες που προωθούν την  επιστήμη, την τέχνη και τον αθλητισμό και καλλιεργούν τη  συμμετοχή, την εργασία τη δέσμευση την ανάληψη, ευθυνών, την αφοσίωση. Στο ταξίδι  αυτό  έχουμε συνοδοιπόρους μας ολόκληρη  τη σχολική κοινότητα </a:t>
            </a:r>
            <a:r>
              <a:rPr lang="el-GR" sz="1200" dirty="0" smtClean="0">
                <a:solidFill>
                  <a:schemeClr val="bg1"/>
                </a:solidFill>
              </a:rPr>
              <a:t>μέσα από τη  δυναμική αλληλεπίδραση των μελών της </a:t>
            </a:r>
          </a:p>
          <a:p>
            <a:pPr marL="12700" marR="5080" lvl="0" algn="just">
              <a:spcBef>
                <a:spcPts val="100"/>
              </a:spcBef>
            </a:pPr>
            <a:endParaRPr lang="el-GR" sz="1200" dirty="0" smtClean="0">
              <a:solidFill>
                <a:schemeClr val="bg1"/>
              </a:solidFill>
            </a:endParaRPr>
          </a:p>
          <a:p>
            <a:pPr marL="12700" marR="5080">
              <a:lnSpc>
                <a:spcPct val="100000"/>
              </a:lnSpc>
              <a:spcBef>
                <a:spcPts val="100"/>
              </a:spcBef>
            </a:pPr>
            <a:endParaRPr sz="1200" dirty="0">
              <a:latin typeface="Trebuchet MS"/>
              <a:cs typeface="Trebuchet MS"/>
            </a:endParaRPr>
          </a:p>
        </p:txBody>
      </p:sp>
      <p:pic>
        <p:nvPicPr>
          <p:cNvPr id="5" name="object 5"/>
          <p:cNvPicPr/>
          <p:nvPr/>
        </p:nvPicPr>
        <p:blipFill>
          <a:blip r:embed="rId2" cstate="print"/>
          <a:stretch>
            <a:fillRect/>
          </a:stretch>
        </p:blipFill>
        <p:spPr>
          <a:xfrm>
            <a:off x="3434538" y="895351"/>
            <a:ext cx="5196359" cy="3428999"/>
          </a:xfrm>
          <a:prstGeom prst="rect">
            <a:avLst/>
          </a:prstGeom>
        </p:spPr>
      </p:pic>
      <p:sp>
        <p:nvSpPr>
          <p:cNvPr id="6" name="object 6"/>
          <p:cNvSpPr txBox="1">
            <a:spLocks noGrp="1"/>
          </p:cNvSpPr>
          <p:nvPr>
            <p:ph type="title"/>
          </p:nvPr>
        </p:nvSpPr>
        <p:spPr>
          <a:xfrm>
            <a:off x="838200" y="590550"/>
            <a:ext cx="2057400" cy="320601"/>
          </a:xfrm>
          <a:prstGeom prst="rect">
            <a:avLst/>
          </a:prstGeom>
        </p:spPr>
        <p:txBody>
          <a:bodyPr vert="horz" wrap="square" lIns="0" tIns="12700" rIns="0" bIns="0" rtlCol="0">
            <a:spAutoFit/>
          </a:bodyPr>
          <a:lstStyle/>
          <a:p>
            <a:pPr marL="12700">
              <a:lnSpc>
                <a:spcPct val="100000"/>
              </a:lnSpc>
              <a:spcBef>
                <a:spcPts val="100"/>
              </a:spcBef>
            </a:pPr>
            <a:r>
              <a:rPr lang="en-US" spc="-100" dirty="0" smtClean="0"/>
              <a:t>T</a:t>
            </a:r>
            <a:r>
              <a:rPr lang="el-GR" spc="-100" dirty="0" smtClean="0"/>
              <a:t>ο σχολείο μας !</a:t>
            </a:r>
            <a:endParaRPr spc="35" dirty="0"/>
          </a:p>
        </p:txBody>
      </p:sp>
      <p:pic>
        <p:nvPicPr>
          <p:cNvPr id="8" name="object 4"/>
          <p:cNvPicPr/>
          <p:nvPr/>
        </p:nvPicPr>
        <p:blipFill>
          <a:blip r:embed="rId3" cstate="print"/>
          <a:stretch>
            <a:fillRect/>
          </a:stretch>
        </p:blipFill>
        <p:spPr>
          <a:xfrm>
            <a:off x="6629400" y="4705350"/>
            <a:ext cx="761999" cy="228599"/>
          </a:xfrm>
          <a:prstGeom prst="rect">
            <a:avLst/>
          </a:prstGeom>
        </p:spPr>
      </p:pic>
      <p:pic>
        <p:nvPicPr>
          <p:cNvPr id="9" name="object 5"/>
          <p:cNvPicPr/>
          <p:nvPr/>
        </p:nvPicPr>
        <p:blipFill>
          <a:blip r:embed="rId4" cstate="print"/>
          <a:stretch>
            <a:fillRect/>
          </a:stretch>
        </p:blipFill>
        <p:spPr>
          <a:xfrm>
            <a:off x="5791200" y="4562376"/>
            <a:ext cx="551263" cy="581124"/>
          </a:xfrm>
          <a:prstGeom prst="rect">
            <a:avLst/>
          </a:prstGeom>
        </p:spPr>
      </p:pic>
      <p:pic>
        <p:nvPicPr>
          <p:cNvPr id="10" name="object 5"/>
          <p:cNvPicPr/>
          <p:nvPr/>
        </p:nvPicPr>
        <p:blipFill>
          <a:blip r:embed="rId5" cstate="print"/>
          <a:stretch>
            <a:fillRect/>
          </a:stretch>
        </p:blipFill>
        <p:spPr>
          <a:xfrm>
            <a:off x="3810000" y="4629150"/>
            <a:ext cx="704974" cy="376600"/>
          </a:xfrm>
          <a:prstGeom prst="rect">
            <a:avLst/>
          </a:prstGeom>
        </p:spPr>
      </p:pic>
      <p:pic>
        <p:nvPicPr>
          <p:cNvPr id="11" name="object 4"/>
          <p:cNvPicPr/>
          <p:nvPr/>
        </p:nvPicPr>
        <p:blipFill>
          <a:blip r:embed="rId6" cstate="print"/>
          <a:stretch>
            <a:fillRect/>
          </a:stretch>
        </p:blipFill>
        <p:spPr>
          <a:xfrm>
            <a:off x="7696200" y="4476750"/>
            <a:ext cx="609600" cy="514350"/>
          </a:xfrm>
          <a:prstGeom prst="rect">
            <a:avLst/>
          </a:prstGeom>
        </p:spPr>
      </p:pic>
      <p:pic>
        <p:nvPicPr>
          <p:cNvPr id="13" name="object 6"/>
          <p:cNvPicPr/>
          <p:nvPr/>
        </p:nvPicPr>
        <p:blipFill>
          <a:blip r:embed="rId7" cstate="print"/>
          <a:stretch>
            <a:fillRect/>
          </a:stretch>
        </p:blipFill>
        <p:spPr>
          <a:xfrm>
            <a:off x="4724400" y="4629150"/>
            <a:ext cx="990600" cy="381000"/>
          </a:xfrm>
          <a:prstGeom prst="rect">
            <a:avLst/>
          </a:prstGeom>
        </p:spPr>
      </p:pic>
      <p:pic>
        <p:nvPicPr>
          <p:cNvPr id="15" name="14 - Εικόνα" descr="5o-Dimotiko-epigrafi-preview (2).jpg"/>
          <p:cNvPicPr>
            <a:picLocks noChangeAspect="1"/>
          </p:cNvPicPr>
          <p:nvPr/>
        </p:nvPicPr>
        <p:blipFill>
          <a:blip r:embed="rId8" cstate="print"/>
          <a:srcRect l="6667" t="19419" r="6667" b="19419"/>
          <a:stretch>
            <a:fillRect/>
          </a:stretch>
        </p:blipFill>
        <p:spPr>
          <a:xfrm>
            <a:off x="3429000" y="361950"/>
            <a:ext cx="5257800" cy="1011115"/>
          </a:xfrm>
          <a:prstGeom prst="rect">
            <a:avLst/>
          </a:prstGeom>
        </p:spPr>
      </p:pic>
      <p:pic>
        <p:nvPicPr>
          <p:cNvPr id="2052" name="Picture 4" descr="Picture"/>
          <p:cNvPicPr>
            <a:picLocks noChangeAspect="1" noChangeArrowheads="1"/>
          </p:cNvPicPr>
          <p:nvPr/>
        </p:nvPicPr>
        <p:blipFill>
          <a:blip r:embed="rId9" cstate="print"/>
          <a:srcRect/>
          <a:stretch>
            <a:fillRect/>
          </a:stretch>
        </p:blipFill>
        <p:spPr bwMode="auto">
          <a:xfrm>
            <a:off x="3048000" y="4629150"/>
            <a:ext cx="676275" cy="334251"/>
          </a:xfrm>
          <a:prstGeom prst="rect">
            <a:avLst/>
          </a:prstGeom>
          <a:noFill/>
        </p:spPr>
      </p:pic>
      <p:pic>
        <p:nvPicPr>
          <p:cNvPr id="2054" name="Picture 6" descr="Picture"/>
          <p:cNvPicPr>
            <a:picLocks noChangeAspect="1" noChangeArrowheads="1"/>
          </p:cNvPicPr>
          <p:nvPr/>
        </p:nvPicPr>
        <p:blipFill>
          <a:blip r:embed="rId10" cstate="print"/>
          <a:srcRect/>
          <a:stretch>
            <a:fillRect/>
          </a:stretch>
        </p:blipFill>
        <p:spPr bwMode="auto">
          <a:xfrm>
            <a:off x="8458200" y="4552950"/>
            <a:ext cx="361950" cy="361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9FC5E7"/>
          </a:solidFill>
        </p:spPr>
        <p:txBody>
          <a:bodyPr wrap="square" lIns="0" tIns="0" rIns="0" bIns="0" rtlCol="0"/>
          <a:lstStyle/>
          <a:p>
            <a:endParaRPr/>
          </a:p>
        </p:txBody>
      </p:sp>
      <p:sp>
        <p:nvSpPr>
          <p:cNvPr id="4" name="object 4"/>
          <p:cNvSpPr txBox="1">
            <a:spLocks noGrp="1"/>
          </p:cNvSpPr>
          <p:nvPr>
            <p:ph type="title"/>
          </p:nvPr>
        </p:nvSpPr>
        <p:spPr>
          <a:xfrm>
            <a:off x="857449" y="647165"/>
            <a:ext cx="5543351" cy="366767"/>
          </a:xfrm>
          <a:prstGeom prst="rect">
            <a:avLst/>
          </a:prstGeom>
        </p:spPr>
        <p:txBody>
          <a:bodyPr vert="horz" wrap="square" lIns="0" tIns="12700" rIns="0" bIns="0" rtlCol="0">
            <a:spAutoFit/>
          </a:bodyPr>
          <a:lstStyle/>
          <a:p>
            <a:pPr marL="12700">
              <a:lnSpc>
                <a:spcPct val="100000"/>
              </a:lnSpc>
              <a:spcBef>
                <a:spcPts val="100"/>
              </a:spcBef>
            </a:pPr>
            <a:r>
              <a:rPr lang="en-US" sz="2300" spc="-10" dirty="0" smtClean="0"/>
              <a:t>T</a:t>
            </a:r>
            <a:r>
              <a:rPr lang="el-GR" sz="2300" spc="-10" dirty="0" smtClean="0"/>
              <a:t>ο νησί μας</a:t>
            </a:r>
            <a:r>
              <a:rPr lang="en-US" sz="2300" spc="-10" dirty="0" smtClean="0"/>
              <a:t> </a:t>
            </a:r>
            <a:r>
              <a:rPr lang="el-GR" sz="2300" spc="-10" dirty="0" smtClean="0"/>
              <a:t>στα εργαστήρια</a:t>
            </a:r>
            <a:r>
              <a:rPr lang="en-US" sz="2300" spc="-10" dirty="0" smtClean="0"/>
              <a:t> </a:t>
            </a:r>
            <a:r>
              <a:rPr lang="el-GR" sz="2300" spc="-10" dirty="0" smtClean="0"/>
              <a:t>!</a:t>
            </a:r>
            <a:endParaRPr sz="2300" dirty="0"/>
          </a:p>
        </p:txBody>
      </p:sp>
      <p:sp>
        <p:nvSpPr>
          <p:cNvPr id="5" name="object 5"/>
          <p:cNvSpPr txBox="1"/>
          <p:nvPr/>
        </p:nvSpPr>
        <p:spPr>
          <a:xfrm>
            <a:off x="4724400" y="2114550"/>
            <a:ext cx="4053945" cy="874598"/>
          </a:xfrm>
          <a:prstGeom prst="rect">
            <a:avLst/>
          </a:prstGeom>
        </p:spPr>
        <p:txBody>
          <a:bodyPr vert="horz" wrap="square" lIns="0" tIns="12700" rIns="0" bIns="0" rtlCol="0">
            <a:spAutoFit/>
          </a:bodyPr>
          <a:lstStyle/>
          <a:p>
            <a:pPr marL="12700" marR="94615">
              <a:lnSpc>
                <a:spcPct val="100000"/>
              </a:lnSpc>
              <a:spcBef>
                <a:spcPts val="100"/>
              </a:spcBef>
            </a:pPr>
            <a:r>
              <a:rPr lang="el-GR" sz="1400" spc="120" dirty="0" smtClean="0">
                <a:solidFill>
                  <a:schemeClr val="bg1"/>
                </a:solidFill>
                <a:latin typeface="Tahoma"/>
                <a:cs typeface="Tahoma"/>
              </a:rPr>
              <a:t>Η Σαλαμίνα είναι το μεγαλύτερο νησί του Σαρωνικού. </a:t>
            </a:r>
            <a:r>
              <a:rPr lang="el-GR" sz="1400" spc="15" dirty="0" smtClean="0">
                <a:solidFill>
                  <a:schemeClr val="bg1"/>
                </a:solidFill>
                <a:latin typeface="Tahoma"/>
                <a:cs typeface="Tahoma"/>
              </a:rPr>
              <a:t>Συνδυάζει σπουδαία ιστορία με εξαιρετικό φυσικό πλούτο και άυλη πολιτιστική κληρονομιά.</a:t>
            </a:r>
            <a:endParaRPr sz="1400" dirty="0">
              <a:solidFill>
                <a:schemeClr val="bg1"/>
              </a:solidFill>
              <a:latin typeface="Tahoma"/>
              <a:cs typeface="Tahoma"/>
            </a:endParaRPr>
          </a:p>
        </p:txBody>
      </p:sp>
      <p:pic>
        <p:nvPicPr>
          <p:cNvPr id="10241" name="Picture 1"/>
          <p:cNvPicPr>
            <a:picLocks noChangeAspect="1" noChangeArrowheads="1"/>
          </p:cNvPicPr>
          <p:nvPr/>
        </p:nvPicPr>
        <p:blipFill>
          <a:blip r:embed="rId3" cstate="print"/>
          <a:srcRect/>
          <a:stretch>
            <a:fillRect/>
          </a:stretch>
        </p:blipFill>
        <p:spPr bwMode="auto">
          <a:xfrm>
            <a:off x="228600" y="1657350"/>
            <a:ext cx="4283745" cy="2514600"/>
          </a:xfrm>
          <a:prstGeom prst="rect">
            <a:avLst/>
          </a:prstGeom>
          <a:noFill/>
          <a:ln w="9525">
            <a:noFill/>
            <a:miter lim="800000"/>
            <a:headEnd/>
            <a:tailEnd/>
          </a:ln>
        </p:spPr>
      </p:pic>
      <p:sp>
        <p:nvSpPr>
          <p:cNvPr id="7170" name="AutoShape 2" descr="https://apis.mail.yahoo.com/ws/v3/mailboxes/@.id==VjN-J5hBMXa2ydmS-7VzVX9hB6EwhklkoVXI5OeRn_a_EWWD2q6nxaozJariYpw_dAo5UWhjIv2uHVC2R0Wv8Q9VgQ/messages/@.id==AER-saRcHR6DYkaorgK3UNP33LY/content/parts/@.id==5/thumbnail?appid=YMailNorrin&amp;downloadWhenThumbnailFails=true&amp;pid=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72" name="AutoShape 4" descr="https://apis.mail.yahoo.com/ws/v3/mailboxes/@.id==VjN-J5hBMXa2ydmS-7VzVX9hB6EwhklkoVXI5OeRn_a_EWWD2q6nxaozJariYpw_dAo5UWhjIv2uHVC2R0Wv8Q9VgQ/messages/@.id==AER-saRcHR6DYkaorgK3UNP33LY/content/parts/@.id==5/thumbnail?appid=YMailNorrin&amp;downloadWhenThumbnailFails=true&amp;pid=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7 - Εικόνα" descr="20211021_142553.jpg"/>
          <p:cNvPicPr>
            <a:picLocks noChangeAspect="1"/>
          </p:cNvPicPr>
          <p:nvPr/>
        </p:nvPicPr>
        <p:blipFill>
          <a:blip r:embed="rId4" cstate="print"/>
          <a:srcRect l="5000" t="53522" r="52500"/>
          <a:stretch>
            <a:fillRect/>
          </a:stretch>
        </p:blipFill>
        <p:spPr>
          <a:xfrm>
            <a:off x="5181600" y="285750"/>
            <a:ext cx="3239377" cy="1676400"/>
          </a:xfrm>
          <a:prstGeom prst="rect">
            <a:avLst/>
          </a:prstGeom>
        </p:spPr>
      </p:pic>
      <p:sp>
        <p:nvSpPr>
          <p:cNvPr id="7174" name="AutoShape 6" descr="https://apis.mail.yahoo.com/ws/v3/mailboxes/@.id==VjN-J5hBMXa2ydmS-7VzVX9hB6EwhklkoVXI5OeRn_a_EWWD2q6nxaozJariYpw_dAo5UWhjIv2uHVC2R0Wv8Q9VgQ/messages/@.id==ACRV_JhxizhkYkamNATeGL4dBNY/content/parts/@.id==3/thumbnail?appid=YMailNorrin&amp;downloadWhenThumbnailFails=true&amp;pid=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76" name="AutoShape 8" descr="https://apis.mail.yahoo.com/ws/v3/mailboxes/@.id==VjN-J5hBMXa2ydmS-7VzVX9hB6EwhklkoVXI5OeRn_a_EWWD2q6nxaozJariYpw_dAo5UWhjIv2uHVC2R0Wv8Q9VgQ/messages/@.id==ACRV_JhxizhkYkamNATeGL4dBNY/content/parts/@.id==3/thumbnail?appid=YMailNorrin&amp;downloadWhenThumbnailFails=true&amp;pid=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 name="10 - Εικόνα" descr="20211208_115259.jpg"/>
          <p:cNvPicPr>
            <a:picLocks noChangeAspect="1"/>
          </p:cNvPicPr>
          <p:nvPr/>
        </p:nvPicPr>
        <p:blipFill>
          <a:blip r:embed="rId5" cstate="print"/>
          <a:srcRect l="8333" t="8805" r="12500"/>
          <a:stretch>
            <a:fillRect/>
          </a:stretch>
        </p:blipFill>
        <p:spPr>
          <a:xfrm>
            <a:off x="5334000" y="3257550"/>
            <a:ext cx="3075326" cy="167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FFE499"/>
          </a:solidFill>
        </p:spPr>
        <p:txBody>
          <a:bodyPr wrap="square" lIns="0" tIns="0" rIns="0" bIns="0" rtlCol="0"/>
          <a:lstStyle/>
          <a:p>
            <a:endParaRPr/>
          </a:p>
        </p:txBody>
      </p:sp>
      <p:sp>
        <p:nvSpPr>
          <p:cNvPr id="7" name="object 5"/>
          <p:cNvSpPr txBox="1"/>
          <p:nvPr/>
        </p:nvSpPr>
        <p:spPr>
          <a:xfrm>
            <a:off x="0" y="3257550"/>
            <a:ext cx="2971800" cy="243656"/>
          </a:xfrm>
          <a:prstGeom prst="rect">
            <a:avLst/>
          </a:prstGeom>
        </p:spPr>
        <p:txBody>
          <a:bodyPr vert="horz" wrap="square" lIns="0" tIns="12700" rIns="0" bIns="0" rtlCol="0">
            <a:spAutoFit/>
          </a:bodyPr>
          <a:lstStyle/>
          <a:p>
            <a:pPr marL="12700" marR="94615">
              <a:lnSpc>
                <a:spcPct val="100000"/>
              </a:lnSpc>
              <a:spcBef>
                <a:spcPts val="100"/>
              </a:spcBef>
            </a:pPr>
            <a:endParaRPr sz="1500" dirty="0">
              <a:latin typeface="Tahoma"/>
              <a:cs typeface="Tahoma"/>
            </a:endParaRPr>
          </a:p>
        </p:txBody>
      </p:sp>
      <p:sp>
        <p:nvSpPr>
          <p:cNvPr id="8" name="object 5"/>
          <p:cNvSpPr txBox="1"/>
          <p:nvPr/>
        </p:nvSpPr>
        <p:spPr>
          <a:xfrm>
            <a:off x="4876800" y="666750"/>
            <a:ext cx="2057400" cy="243656"/>
          </a:xfrm>
          <a:prstGeom prst="rect">
            <a:avLst/>
          </a:prstGeom>
        </p:spPr>
        <p:txBody>
          <a:bodyPr vert="horz" wrap="square" lIns="0" tIns="12700" rIns="0" bIns="0" rtlCol="0">
            <a:spAutoFit/>
          </a:bodyPr>
          <a:lstStyle/>
          <a:p>
            <a:pPr marL="12700" marR="94615">
              <a:lnSpc>
                <a:spcPct val="100000"/>
              </a:lnSpc>
              <a:spcBef>
                <a:spcPts val="100"/>
              </a:spcBef>
            </a:pPr>
            <a:endParaRPr sz="1500" dirty="0">
              <a:latin typeface="Tahoma"/>
              <a:cs typeface="Tahoma"/>
            </a:endParaRPr>
          </a:p>
        </p:txBody>
      </p:sp>
      <p:sp>
        <p:nvSpPr>
          <p:cNvPr id="9" name="object 5"/>
          <p:cNvSpPr txBox="1"/>
          <p:nvPr/>
        </p:nvSpPr>
        <p:spPr>
          <a:xfrm>
            <a:off x="457200" y="438150"/>
            <a:ext cx="2133600" cy="243656"/>
          </a:xfrm>
          <a:prstGeom prst="rect">
            <a:avLst/>
          </a:prstGeom>
        </p:spPr>
        <p:txBody>
          <a:bodyPr vert="horz" wrap="square" lIns="0" tIns="12700" rIns="0" bIns="0" rtlCol="0">
            <a:spAutoFit/>
          </a:bodyPr>
          <a:lstStyle/>
          <a:p>
            <a:pPr marL="12700" marR="94615">
              <a:lnSpc>
                <a:spcPct val="100000"/>
              </a:lnSpc>
              <a:spcBef>
                <a:spcPts val="100"/>
              </a:spcBef>
            </a:pPr>
            <a:r>
              <a:rPr lang="el-GR" sz="1500" spc="120" dirty="0" smtClean="0">
                <a:solidFill>
                  <a:schemeClr val="accent5">
                    <a:lumMod val="60000"/>
                    <a:lumOff val="40000"/>
                  </a:schemeClr>
                </a:solidFill>
                <a:latin typeface="Tahoma"/>
                <a:cs typeface="Tahoma"/>
              </a:rPr>
              <a:t>Τα παιδιά μας είπαν:</a:t>
            </a:r>
            <a:endParaRPr sz="1500" dirty="0">
              <a:solidFill>
                <a:schemeClr val="accent5">
                  <a:lumMod val="60000"/>
                  <a:lumOff val="40000"/>
                </a:schemeClr>
              </a:solidFill>
              <a:latin typeface="Tahoma"/>
              <a:cs typeface="Tahoma"/>
            </a:endParaRPr>
          </a:p>
        </p:txBody>
      </p:sp>
      <p:sp>
        <p:nvSpPr>
          <p:cNvPr id="12" name="object 5"/>
          <p:cNvSpPr txBox="1"/>
          <p:nvPr/>
        </p:nvSpPr>
        <p:spPr>
          <a:xfrm>
            <a:off x="304800" y="971550"/>
            <a:ext cx="3276600" cy="4170372"/>
          </a:xfrm>
          <a:prstGeom prst="rect">
            <a:avLst/>
          </a:prstGeom>
        </p:spPr>
        <p:txBody>
          <a:bodyPr vert="horz" wrap="square" lIns="0" tIns="12700" rIns="0" bIns="0" rtlCol="0">
            <a:spAutoFit/>
          </a:bodyPr>
          <a:lstStyle/>
          <a:p>
            <a:pPr marL="12700" marR="94615" algn="ctr">
              <a:spcBef>
                <a:spcPts val="100"/>
              </a:spcBef>
            </a:pPr>
            <a:r>
              <a:rPr lang="el-GR" sz="900" b="1" spc="120" dirty="0" smtClean="0">
                <a:solidFill>
                  <a:schemeClr val="accent5">
                    <a:lumMod val="60000"/>
                    <a:lumOff val="40000"/>
                  </a:schemeClr>
                </a:solidFill>
                <a:latin typeface="Tahoma"/>
                <a:cs typeface="Tahoma"/>
              </a:rPr>
              <a:t>Τα εργαστήρια δεξιοτήτων μου αρέσουν γιατί:</a:t>
            </a:r>
          </a:p>
          <a:p>
            <a:pPr marL="12700" marR="94615" algn="ctr">
              <a:spcBef>
                <a:spcPts val="100"/>
              </a:spcBef>
            </a:pPr>
            <a:endParaRPr lang="el-GR" sz="900" spc="120" dirty="0" smtClean="0">
              <a:solidFill>
                <a:schemeClr val="accent5">
                  <a:lumMod val="60000"/>
                  <a:lumOff val="40000"/>
                </a:schemeClr>
              </a:solidFill>
              <a:latin typeface="Tahoma"/>
              <a:cs typeface="Tahoma"/>
            </a:endParaRP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Επεξεργαστήκαμε τα συναισθήματα μας και  προσπαθήσαμε να τα γράψουμε και να τα ζωγραφίσουμε.  Μου άρεσε που συζητούσαμε για τις σχέσεις μας στην τάξη. Έμαθα επίσης πώς να αντιμετωπίσω έναν καυγά.</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Γλίτωσα τα διαγωνίσματα και τις εργασίες και περνάω όμορφα και χρήσιμα το χρόνο μου στο σχολείο. </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Μαθαίνω νέα πράγματα  με ευχάριστο τρόπο.</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Μαθαίνω να σκέφτομαι με «άλλο» τρόπο… </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Κάνουμε ωραία πράγματα στην τάξη και αποκτούμε δεξιότητες και γνώσεις απαραίτητες για τη ζωή.</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Έμαθα πολλά και ενδιαφέροντα για τους σεισμούς, πώς δημιουργούνται, και πώς να προστατεύομαι, κυρίως όμως επειδή δεν υπάρχει η πίεση για κάποιο τεστ.</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Λύνω πολλές απορίες μου για επιστημονικά θέματα. Ανυπομονώ  σε ένα επόμενο εργαστήριο να μάθω για το διάστημα!</a:t>
            </a:r>
          </a:p>
          <a:p>
            <a:pPr marL="12700" marR="94615" algn="just">
              <a:spcBef>
                <a:spcPts val="100"/>
              </a:spcBef>
              <a:buFont typeface="Arial" pitchFamily="34" charset="0"/>
              <a:buChar char="•"/>
            </a:pPr>
            <a:r>
              <a:rPr lang="el-GR" sz="900" b="1" spc="120" dirty="0" smtClean="0">
                <a:solidFill>
                  <a:schemeClr val="accent5">
                    <a:lumMod val="60000"/>
                    <a:lumOff val="40000"/>
                  </a:schemeClr>
                </a:solidFill>
                <a:latin typeface="Tahoma"/>
                <a:cs typeface="Tahoma"/>
              </a:rPr>
              <a:t>Ήταν μια ώρα ξεκούρασης από τα μαθήματα και τα σχολικά πράγματα. </a:t>
            </a:r>
          </a:p>
          <a:p>
            <a:pPr marL="12700" marR="94615" algn="ctr">
              <a:lnSpc>
                <a:spcPct val="100000"/>
              </a:lnSpc>
              <a:spcBef>
                <a:spcPts val="100"/>
              </a:spcBef>
              <a:buFont typeface="Arial" pitchFamily="34" charset="0"/>
              <a:buChar char="•"/>
            </a:pPr>
            <a:endParaRPr lang="el-GR" sz="900" spc="120" dirty="0" smtClean="0">
              <a:latin typeface="Tahoma"/>
              <a:cs typeface="Tahoma"/>
            </a:endParaRPr>
          </a:p>
          <a:p>
            <a:pPr marL="12700" marR="94615" algn="ctr">
              <a:lnSpc>
                <a:spcPct val="100000"/>
              </a:lnSpc>
              <a:spcBef>
                <a:spcPts val="100"/>
              </a:spcBef>
              <a:buFont typeface="Arial" pitchFamily="34" charset="0"/>
              <a:buChar char="•"/>
            </a:pPr>
            <a:endParaRPr lang="el-GR" sz="900" spc="120" dirty="0" smtClean="0">
              <a:latin typeface="Tahoma"/>
              <a:cs typeface="Tahoma"/>
            </a:endParaRPr>
          </a:p>
        </p:txBody>
      </p:sp>
      <p:pic>
        <p:nvPicPr>
          <p:cNvPr id="6147" name="Picture 3"/>
          <p:cNvPicPr>
            <a:picLocks noChangeAspect="1" noChangeArrowheads="1"/>
          </p:cNvPicPr>
          <p:nvPr/>
        </p:nvPicPr>
        <p:blipFill>
          <a:blip r:embed="rId2" cstate="print"/>
          <a:srcRect/>
          <a:stretch>
            <a:fillRect/>
          </a:stretch>
        </p:blipFill>
        <p:spPr bwMode="auto">
          <a:xfrm>
            <a:off x="4343400" y="742950"/>
            <a:ext cx="3842840" cy="3514725"/>
          </a:xfrm>
          <a:prstGeom prst="rect">
            <a:avLst/>
          </a:prstGeom>
          <a:noFill/>
          <a:ln w="9525">
            <a:noFill/>
            <a:miter lim="800000"/>
            <a:headEnd/>
            <a:tailEnd/>
          </a:ln>
        </p:spPr>
      </p:pic>
      <p:sp>
        <p:nvSpPr>
          <p:cNvPr id="16" name="object 5"/>
          <p:cNvSpPr txBox="1"/>
          <p:nvPr/>
        </p:nvSpPr>
        <p:spPr>
          <a:xfrm>
            <a:off x="6934200" y="742950"/>
            <a:ext cx="1295400" cy="474489"/>
          </a:xfrm>
          <a:prstGeom prst="rect">
            <a:avLst/>
          </a:prstGeom>
        </p:spPr>
        <p:txBody>
          <a:bodyPr vert="horz" wrap="square" lIns="0" tIns="12700" rIns="0" bIns="0" rtlCol="0">
            <a:spAutoFit/>
          </a:bodyPr>
          <a:lstStyle/>
          <a:p>
            <a:pPr marL="12700" marR="94615">
              <a:lnSpc>
                <a:spcPct val="100000"/>
              </a:lnSpc>
              <a:spcBef>
                <a:spcPts val="100"/>
              </a:spcBef>
            </a:pPr>
            <a:r>
              <a:rPr lang="el-GR" sz="1500" spc="120" dirty="0" smtClean="0">
                <a:solidFill>
                  <a:schemeClr val="accent5">
                    <a:lumMod val="60000"/>
                    <a:lumOff val="40000"/>
                  </a:schemeClr>
                </a:solidFill>
                <a:latin typeface="Tahoma"/>
                <a:cs typeface="Tahoma"/>
              </a:rPr>
              <a:t> έγραψαν επίσης…</a:t>
            </a:r>
            <a:endParaRPr sz="1500" dirty="0">
              <a:solidFill>
                <a:schemeClr val="accent5">
                  <a:lumMod val="60000"/>
                  <a:lumOff val="40000"/>
                </a:schemeClr>
              </a:solidFill>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B4A7D6"/>
          </a:solidFill>
        </p:spPr>
        <p:txBody>
          <a:bodyPr wrap="square" lIns="0" tIns="0" rIns="0" bIns="0" rtlCol="0"/>
          <a:lstStyle/>
          <a:p>
            <a:endParaRPr dirty="0"/>
          </a:p>
        </p:txBody>
      </p:sp>
      <p:pic>
        <p:nvPicPr>
          <p:cNvPr id="6" name="5 - Εικόνα" descr="thumbnail (1).jpg"/>
          <p:cNvPicPr>
            <a:picLocks noChangeAspect="1"/>
          </p:cNvPicPr>
          <p:nvPr/>
        </p:nvPicPr>
        <p:blipFill>
          <a:blip r:embed="rId2" cstate="print"/>
          <a:stretch>
            <a:fillRect/>
          </a:stretch>
        </p:blipFill>
        <p:spPr>
          <a:xfrm>
            <a:off x="3429000" y="361950"/>
            <a:ext cx="3181350" cy="3581964"/>
          </a:xfrm>
          <a:prstGeom prst="rect">
            <a:avLst/>
          </a:prstGeom>
        </p:spPr>
      </p:pic>
      <p:sp>
        <p:nvSpPr>
          <p:cNvPr id="7" name="object 5"/>
          <p:cNvSpPr txBox="1"/>
          <p:nvPr/>
        </p:nvSpPr>
        <p:spPr>
          <a:xfrm>
            <a:off x="457200" y="438150"/>
            <a:ext cx="2743200" cy="243656"/>
          </a:xfrm>
          <a:prstGeom prst="rect">
            <a:avLst/>
          </a:prstGeom>
        </p:spPr>
        <p:txBody>
          <a:bodyPr vert="horz" wrap="square" lIns="0" tIns="12700" rIns="0" bIns="0" rtlCol="0">
            <a:spAutoFit/>
          </a:bodyPr>
          <a:lstStyle/>
          <a:p>
            <a:pPr marL="12700" marR="94615">
              <a:lnSpc>
                <a:spcPct val="100000"/>
              </a:lnSpc>
              <a:spcBef>
                <a:spcPts val="100"/>
              </a:spcBef>
            </a:pPr>
            <a:r>
              <a:rPr lang="el-GR" sz="1500" b="1" spc="120" dirty="0" smtClean="0">
                <a:solidFill>
                  <a:schemeClr val="accent5">
                    <a:lumMod val="60000"/>
                    <a:lumOff val="40000"/>
                  </a:schemeClr>
                </a:solidFill>
                <a:latin typeface="Tahoma"/>
                <a:cs typeface="Tahoma"/>
              </a:rPr>
              <a:t>Οι δάσκαλοι μας είπαν:</a:t>
            </a:r>
            <a:endParaRPr sz="1500" b="1" dirty="0">
              <a:solidFill>
                <a:schemeClr val="accent5">
                  <a:lumMod val="60000"/>
                  <a:lumOff val="40000"/>
                </a:schemeClr>
              </a:solidFill>
              <a:latin typeface="Tahoma"/>
              <a:cs typeface="Tahoma"/>
            </a:endParaRPr>
          </a:p>
        </p:txBody>
      </p:sp>
      <p:sp>
        <p:nvSpPr>
          <p:cNvPr id="9" name="object 5"/>
          <p:cNvSpPr txBox="1"/>
          <p:nvPr/>
        </p:nvSpPr>
        <p:spPr>
          <a:xfrm>
            <a:off x="381000" y="895350"/>
            <a:ext cx="2971800" cy="3295774"/>
          </a:xfrm>
          <a:prstGeom prst="rect">
            <a:avLst/>
          </a:prstGeom>
        </p:spPr>
        <p:txBody>
          <a:bodyPr vert="horz" wrap="square" lIns="0" tIns="12700" rIns="0" bIns="0" rtlCol="0">
            <a:spAutoFit/>
          </a:bodyPr>
          <a:lstStyle/>
          <a:p>
            <a:pPr marL="12700" marR="94615" algn="just">
              <a:lnSpc>
                <a:spcPct val="100000"/>
              </a:lnSpc>
              <a:spcBef>
                <a:spcPts val="100"/>
              </a:spcBef>
              <a:buFont typeface="Arial" pitchFamily="34" charset="0"/>
              <a:buChar char="•"/>
            </a:pPr>
            <a:r>
              <a:rPr lang="el-GR" sz="1000" spc="120" dirty="0" smtClean="0">
                <a:solidFill>
                  <a:schemeClr val="bg1"/>
                </a:solidFill>
                <a:latin typeface="Tahoma"/>
                <a:cs typeface="Tahoma"/>
              </a:rPr>
              <a:t>Τα Εργαστήρια Δεξιοτήτων αποτελούν αναμφισβήτητα καινοτόμους τρόπους  προσέγγισης της εκπαιδευτικής διαδικασίας. </a:t>
            </a:r>
          </a:p>
          <a:p>
            <a:pPr marL="12700" marR="94615" algn="just">
              <a:lnSpc>
                <a:spcPct val="100000"/>
              </a:lnSpc>
              <a:spcBef>
                <a:spcPts val="100"/>
              </a:spcBef>
              <a:buFont typeface="Arial" pitchFamily="34" charset="0"/>
              <a:buChar char="•"/>
            </a:pPr>
            <a:r>
              <a:rPr lang="el-GR" sz="1000" spc="120" dirty="0" smtClean="0">
                <a:solidFill>
                  <a:schemeClr val="bg1"/>
                </a:solidFill>
                <a:latin typeface="Tahoma"/>
                <a:cs typeface="Tahoma"/>
              </a:rPr>
              <a:t>Δημιουργούν ένα εκπαιδευτικό περιβάλλον που ξεφεύγει από την τυπική μάθηση με αποτέλεσμα να καλλιεργείται η φαντασία και η δημιουργικότητα των παιδιών.</a:t>
            </a:r>
          </a:p>
          <a:p>
            <a:pPr marL="12700" marR="94615" algn="just">
              <a:lnSpc>
                <a:spcPct val="100000"/>
              </a:lnSpc>
              <a:spcBef>
                <a:spcPts val="100"/>
              </a:spcBef>
              <a:buFont typeface="Arial" pitchFamily="34" charset="0"/>
              <a:buChar char="•"/>
            </a:pPr>
            <a:r>
              <a:rPr lang="el-GR" sz="1000" spc="120" dirty="0" smtClean="0">
                <a:solidFill>
                  <a:schemeClr val="bg1"/>
                </a:solidFill>
                <a:latin typeface="Tahoma"/>
                <a:cs typeface="Tahoma"/>
              </a:rPr>
              <a:t>Το κάθε πρόγραμμα είναι σχεδιασμένο ώστε να μπορούν να συμμετέχουν όλοι οι μαθητές αξιοποιώντας τις ικανότητες και τις δυνατότητές τους και δημιουργώντας ευκαιρίες να αναδυθούν οι ιδιαίτερες δεξιότητές τους.</a:t>
            </a:r>
          </a:p>
          <a:p>
            <a:pPr marL="12700" marR="94615" algn="just">
              <a:lnSpc>
                <a:spcPct val="100000"/>
              </a:lnSpc>
              <a:spcBef>
                <a:spcPts val="100"/>
              </a:spcBef>
              <a:buFont typeface="Arial" pitchFamily="34" charset="0"/>
              <a:buChar char="•"/>
            </a:pPr>
            <a:r>
              <a:rPr lang="el-GR" sz="1000" spc="120" dirty="0" smtClean="0">
                <a:solidFill>
                  <a:schemeClr val="bg1"/>
                </a:solidFill>
                <a:latin typeface="Tahoma"/>
                <a:cs typeface="Tahoma"/>
              </a:rPr>
              <a:t>Αρνητικό σημείο στάθηκε ο αρκετά πιεστικός χρόνος εφαρμογής των θεματικών ενοτήτων, ώστε να εμποδίζεται η επιπλέον διάχυση επέκταση και συνδυασμός των δράσεων.</a:t>
            </a:r>
          </a:p>
          <a:p>
            <a:pPr marL="12700" marR="94615">
              <a:lnSpc>
                <a:spcPct val="100000"/>
              </a:lnSpc>
              <a:spcBef>
                <a:spcPts val="100"/>
              </a:spcBef>
            </a:pPr>
            <a:r>
              <a:rPr lang="el-GR" sz="1000" spc="120" dirty="0" smtClean="0">
                <a:solidFill>
                  <a:schemeClr val="accent5">
                    <a:lumMod val="60000"/>
                    <a:lumOff val="40000"/>
                  </a:schemeClr>
                </a:solidFill>
                <a:latin typeface="Tahoma"/>
                <a:cs typeface="Tahoma"/>
              </a:rPr>
              <a:t>   </a:t>
            </a:r>
            <a:endParaRPr sz="1000" dirty="0">
              <a:solidFill>
                <a:schemeClr val="accent5">
                  <a:lumMod val="60000"/>
                  <a:lumOff val="40000"/>
                </a:schemeClr>
              </a:solidFill>
              <a:latin typeface="Tahoma"/>
              <a:cs typeface="Tahoma"/>
            </a:endParaRPr>
          </a:p>
        </p:txBody>
      </p:sp>
      <p:sp>
        <p:nvSpPr>
          <p:cNvPr id="10" name="Rectangle 2"/>
          <p:cNvSpPr>
            <a:spLocks noChangeArrowheads="1"/>
          </p:cNvSpPr>
          <p:nvPr/>
        </p:nvSpPr>
        <p:spPr bwMode="auto">
          <a:xfrm>
            <a:off x="6781800" y="899941"/>
            <a:ext cx="2133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Το πρόγραμμα </a:t>
            </a:r>
            <a:r>
              <a:rPr lang="en-US" sz="900" b="1" dirty="0" err="1" smtClean="0">
                <a:solidFill>
                  <a:schemeClr val="bg1"/>
                </a:solidFill>
                <a:latin typeface="Bahnschrift Light" pitchFamily="34" charset="0"/>
                <a:ea typeface="Calibri" pitchFamily="34" charset="0"/>
                <a:cs typeface="Arial" pitchFamily="34" charset="0"/>
              </a:rPr>
              <a:t>O</a:t>
            </a:r>
            <a:r>
              <a:rPr kumimoji="0" lang="el-GR" sz="900" b="1" i="0" u="none" strike="noStrike" cap="none" normalizeH="0" baseline="0" dirty="0" err="1" smtClean="0">
                <a:ln>
                  <a:noFill/>
                </a:ln>
                <a:solidFill>
                  <a:schemeClr val="bg1"/>
                </a:solidFill>
                <a:effectLst/>
                <a:latin typeface="Bahnschrift Light" pitchFamily="34" charset="0"/>
                <a:ea typeface="Calibri" pitchFamily="34" charset="0"/>
                <a:cs typeface="Arial" pitchFamily="34" charset="0"/>
              </a:rPr>
              <a:t>ut</a:t>
            </a:r>
            <a:r>
              <a:rPr kumimoji="0" lang="el-GR" sz="900" b="1"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a:t>
            </a:r>
            <a:r>
              <a:rPr kumimoji="0" lang="el-GR" sz="900" b="1" i="0" u="none" strike="noStrike" cap="none" normalizeH="0" baseline="0" dirty="0" err="1" smtClean="0">
                <a:ln>
                  <a:noFill/>
                </a:ln>
                <a:solidFill>
                  <a:schemeClr val="bg1"/>
                </a:solidFill>
                <a:effectLst/>
                <a:latin typeface="Bahnschrift Light" pitchFamily="34" charset="0"/>
                <a:ea typeface="Calibri" pitchFamily="34" charset="0"/>
                <a:cs typeface="Arial" pitchFamily="34" charset="0"/>
              </a:rPr>
              <a:t>of</a:t>
            </a:r>
            <a:r>
              <a:rPr kumimoji="0" lang="el-GR" sz="900" b="1"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a:t>
            </a:r>
            <a:r>
              <a:rPr kumimoji="0" lang="el-GR" sz="900" b="1" i="0" u="none" strike="noStrike" cap="none" normalizeH="0" baseline="0" dirty="0" err="1" smtClean="0">
                <a:ln>
                  <a:noFill/>
                </a:ln>
                <a:solidFill>
                  <a:schemeClr val="bg1"/>
                </a:solidFill>
                <a:effectLst/>
                <a:latin typeface="Bahnschrift Light" pitchFamily="34" charset="0"/>
                <a:ea typeface="Calibri" pitchFamily="34" charset="0"/>
                <a:cs typeface="Arial" pitchFamily="34" charset="0"/>
              </a:rPr>
              <a:t>Εden</a:t>
            </a:r>
            <a:r>
              <a:rPr kumimoji="0" lang="el-GR" sz="900" b="1"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a:t>
            </a:r>
            <a:r>
              <a:rPr kumimoji="0" lang="el-GR" sz="900" b="1" i="0" u="none" strike="noStrike" cap="none" normalizeH="0" baseline="0" dirty="0" err="1" smtClean="0">
                <a:ln>
                  <a:noFill/>
                </a:ln>
                <a:solidFill>
                  <a:schemeClr val="bg1"/>
                </a:solidFill>
                <a:effectLst/>
                <a:latin typeface="Bahnschrift Light" pitchFamily="34" charset="0"/>
                <a:ea typeface="Calibri" pitchFamily="34" charset="0"/>
                <a:cs typeface="Arial" pitchFamily="34" charset="0"/>
              </a:rPr>
              <a:t>lea</a:t>
            </a:r>
            <a:r>
              <a:rPr kumimoji="0" lang="en-US" sz="900" b="1"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r</a:t>
            </a:r>
            <a:r>
              <a:rPr kumimoji="0" lang="el-GR" sz="900" b="1" i="0" u="none" strike="noStrike" cap="none" normalizeH="0" baseline="0" dirty="0" err="1" smtClean="0">
                <a:ln>
                  <a:noFill/>
                </a:ln>
                <a:solidFill>
                  <a:schemeClr val="bg1"/>
                </a:solidFill>
                <a:effectLst/>
                <a:latin typeface="Bahnschrift Light" pitchFamily="34" charset="0"/>
                <a:ea typeface="Calibri" pitchFamily="34" charset="0"/>
                <a:cs typeface="Arial" pitchFamily="34" charset="0"/>
              </a:rPr>
              <a:t>rn</a:t>
            </a:r>
            <a:r>
              <a:rPr kumimoji="0" lang="el-GR" sz="900" b="1"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που το γνωρίσαμε μαζί με τούς μαθητές μου της Δ</a:t>
            </a:r>
            <a:r>
              <a:rPr kumimoji="0" lang="en-US"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τάξης από τα εργαστήρια δεξιοτήτων του ΙΕΠ,</a:t>
            </a:r>
            <a:r>
              <a:rPr kumimoji="0" lang="en-US"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πιστεύω πως μας έδωσε την ευκαιρία να σταθούμε για λίγο, να αφουγκραστούμε και να εξερευνήσουμε τον κόσμο γύρω μας.</a:t>
            </a:r>
            <a:endParaRPr kumimoji="0" lang="el-GR" sz="900" b="0" i="0" u="none" strike="noStrike" cap="none" normalizeH="0" baseline="0" dirty="0" smtClean="0">
              <a:ln>
                <a:noFill/>
              </a:ln>
              <a:solidFill>
                <a:schemeClr val="bg1"/>
              </a:solidFill>
              <a:effectLst/>
              <a:latin typeface="Bahnschrift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Η προσέγγιση των υπευθύνων του προγράμματος εξαιρετική. Η συμμετοχή των παιδιών ενθουσιώδης και παρά τις αντίξοες συνθήκες τις προηγούμενης χρονιάς, οι μαθητές παρατήρησαν πως τούς δόθηκε η δυνατότητα μέσω των εργασιών του προγράμματος να</a:t>
            </a:r>
            <a:r>
              <a:rPr kumimoji="0" lang="en-US" sz="900" b="0" i="0" u="none" strike="noStrike" cap="none" normalizeH="0" dirty="0" smtClean="0">
                <a:ln>
                  <a:noFill/>
                </a:ln>
                <a:solidFill>
                  <a:schemeClr val="bg1"/>
                </a:solidFill>
                <a:effectLst/>
                <a:latin typeface="Bahnschrift Light" pitchFamily="34" charset="0"/>
                <a:ea typeface="Calibri" pitchFamily="34" charset="0"/>
                <a:cs typeface="Arial" pitchFamily="34" charset="0"/>
              </a:rPr>
              <a:t> </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συνειδητοποιήσουν την έννοια της σύγχρονης ιστορίας που τα περιβάλλει  και πως α</a:t>
            </a:r>
            <a:r>
              <a:rPr lang="el-GR" sz="900" dirty="0" smtClean="0">
                <a:solidFill>
                  <a:schemeClr val="bg1"/>
                </a:solidFill>
                <a:latin typeface="Bahnschrift Light" pitchFamily="34" charset="0"/>
                <a:ea typeface="Calibri" pitchFamily="34" charset="0"/>
                <a:cs typeface="Arial" pitchFamily="34" charset="0"/>
              </a:rPr>
              <a:t>υτή </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συνδέεται με την παλαιότερη μελετώντας γεγονότα μέσα από φωτογραφίες, χάρτες, συνεντεύξεις και κείμενα που τα μοιράστηκαν με παιδιά από όλο τον κόσμο.</a:t>
            </a:r>
          </a:p>
          <a:p>
            <a:pPr marL="0" marR="0" lvl="0" indent="0" algn="l" defTabSz="914400" rtl="0" eaLnBrk="0" fontAlgn="base" latinLnBrk="0" hangingPunct="0">
              <a:lnSpc>
                <a:spcPct val="100000"/>
              </a:lnSpc>
              <a:spcBef>
                <a:spcPct val="0"/>
              </a:spcBef>
              <a:spcAft>
                <a:spcPct val="0"/>
              </a:spcAft>
              <a:buClrTx/>
              <a:buSzTx/>
              <a:buFontTx/>
              <a:buNone/>
              <a:tabLst/>
            </a:pPr>
            <a:r>
              <a:rPr lang="el-GR" sz="900" dirty="0" smtClean="0">
                <a:solidFill>
                  <a:schemeClr val="bg1"/>
                </a:solidFill>
                <a:latin typeface="Bahnschrift Light" pitchFamily="34" charset="0"/>
                <a:ea typeface="Calibri" pitchFamily="34" charset="0"/>
                <a:cs typeface="Arial" pitchFamily="34" charset="0"/>
              </a:rPr>
              <a:t>Συμμετέχουν </a:t>
            </a:r>
            <a:r>
              <a:rPr kumimoji="0" lang="el-GR" sz="900" b="0" i="0" u="none" strike="noStrike" cap="none" normalizeH="0" baseline="0" dirty="0" smtClean="0">
                <a:ln>
                  <a:noFill/>
                </a:ln>
                <a:solidFill>
                  <a:schemeClr val="bg1"/>
                </a:solidFill>
                <a:effectLst/>
                <a:latin typeface="Bahnschrift Light" pitchFamily="34" charset="0"/>
                <a:ea typeface="Calibri" pitchFamily="34" charset="0"/>
                <a:cs typeface="Arial" pitchFamily="34" charset="0"/>
              </a:rPr>
              <a:t> έτσι στη δημιουργία  δικτύου ανταλλαγής πληροφοριών μέσα από το οποίο κατανοούν και την έννοια της διαφορετικότητας</a:t>
            </a:r>
            <a:r>
              <a:rPr kumimoji="0" lang="el-GR" sz="900" b="0" i="0" u="none" strike="noStrike" cap="none" normalizeH="0" baseline="0" dirty="0" smtClean="0">
                <a:ln>
                  <a:noFill/>
                </a:ln>
                <a:solidFill>
                  <a:schemeClr val="bg1"/>
                </a:solidFill>
                <a:effectLst/>
                <a:latin typeface="Bahnschrift Light" pitchFamily="34" charset="0"/>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F6B26B"/>
          </a:solidFill>
        </p:spPr>
        <p:txBody>
          <a:bodyPr wrap="square" lIns="0" tIns="0" rIns="0" bIns="0" rtlCol="0"/>
          <a:lstStyle/>
          <a:p>
            <a:endParaRPr lang="el-GR" spc="-75" dirty="0" smtClean="0"/>
          </a:p>
          <a:p>
            <a:endParaRPr lang="el-GR" spc="-75" dirty="0" smtClean="0"/>
          </a:p>
          <a:p>
            <a:r>
              <a:rPr lang="el-GR" b="1" spc="-75" dirty="0" smtClean="0">
                <a:solidFill>
                  <a:schemeClr val="bg1"/>
                </a:solidFill>
              </a:rPr>
              <a:t>       Οι γονείς μας είπαν … </a:t>
            </a:r>
            <a:r>
              <a:rPr lang="el-GR" b="1" dirty="0" smtClean="0">
                <a:solidFill>
                  <a:schemeClr val="bg1"/>
                </a:solidFill>
              </a:rPr>
              <a:t> </a:t>
            </a:r>
            <a:endParaRPr lang="el-GR" b="1" spc="-75" dirty="0" smtClean="0">
              <a:solidFill>
                <a:schemeClr val="bg1"/>
              </a:solidFill>
            </a:endParaRPr>
          </a:p>
        </p:txBody>
      </p:sp>
      <p:sp>
        <p:nvSpPr>
          <p:cNvPr id="4" name="object 4"/>
          <p:cNvSpPr txBox="1">
            <a:spLocks noGrp="1"/>
          </p:cNvSpPr>
          <p:nvPr>
            <p:ph type="title"/>
          </p:nvPr>
        </p:nvSpPr>
        <p:spPr>
          <a:xfrm>
            <a:off x="304800" y="971550"/>
            <a:ext cx="3886200" cy="4013919"/>
          </a:xfrm>
          <a:prstGeom prst="rect">
            <a:avLst/>
          </a:prstGeom>
        </p:spPr>
        <p:txBody>
          <a:bodyPr vert="horz" wrap="square" lIns="0" tIns="12700" rIns="0" bIns="0" rtlCol="0">
            <a:spAutoFit/>
          </a:bodyPr>
          <a:lstStyle/>
          <a:p>
            <a:pPr lvl="0"/>
            <a:r>
              <a:rPr lang="el-GR" spc="-125" dirty="0" smtClean="0"/>
              <a:t/>
            </a:r>
            <a:br>
              <a:rPr lang="el-GR" spc="-125" dirty="0" smtClean="0"/>
            </a:br>
            <a:r>
              <a:rPr lang="el-GR" spc="-125" dirty="0" smtClean="0"/>
              <a:t/>
            </a:r>
            <a:br>
              <a:rPr lang="el-GR" spc="-125" dirty="0" smtClean="0"/>
            </a:br>
            <a:r>
              <a:rPr lang="el-GR" sz="1100" spc="-125" dirty="0" smtClean="0"/>
              <a:t>Τα  παιδιά μας  χ</a:t>
            </a:r>
            <a:r>
              <a:rPr lang="el-GR" sz="1100" dirty="0" smtClean="0"/>
              <a:t>αίρονται να συζητούν μαζί μας για θέματα που έχουν επεξεργαστεί  στο σχολείο τους και απασχολούν τα ίδια ή φιλικά τους πρόσωπα .</a:t>
            </a:r>
            <a:br>
              <a:rPr lang="el-GR" sz="1100" dirty="0" smtClean="0"/>
            </a:br>
            <a:r>
              <a:rPr lang="el-GR" sz="1100" dirty="0" smtClean="0"/>
              <a:t/>
            </a:r>
            <a:br>
              <a:rPr lang="el-GR" sz="1100" dirty="0" smtClean="0"/>
            </a:br>
            <a:r>
              <a:rPr lang="el-GR" sz="1100" dirty="0" smtClean="0"/>
              <a:t> Τα βλέπουμε να προβληματίζονται , να κάνουν την αυτοκριτική τους και να αλλάζουν συμπεριφορές</a:t>
            </a:r>
            <a:br>
              <a:rPr lang="el-GR" sz="1100" dirty="0" smtClean="0"/>
            </a:br>
            <a:r>
              <a:rPr lang="el-GR" sz="1100" dirty="0" smtClean="0"/>
              <a:t> Μαθαίνουν να σέβονται το συνάνθρωπό τους και να αντιμετωπίζουν όλους ως ίσους.</a:t>
            </a:r>
            <a:br>
              <a:rPr lang="el-GR" sz="1100" dirty="0" smtClean="0"/>
            </a:br>
            <a:r>
              <a:rPr lang="el-GR" sz="1100" dirty="0" smtClean="0"/>
              <a:t/>
            </a:r>
            <a:br>
              <a:rPr lang="el-GR" sz="1100" dirty="0" smtClean="0"/>
            </a:br>
            <a:r>
              <a:rPr lang="el-GR" sz="1100" dirty="0" smtClean="0"/>
              <a:t> Στα Εργαστήρια Δεξιοτήτων υπάρχει ενθουσιασμός  έμπνευση και ελευθερία. Είναι κάτι διαφορετικό περά από τα προγραμματισμένα. </a:t>
            </a:r>
            <a:br>
              <a:rPr lang="el-GR" sz="1100" dirty="0" smtClean="0"/>
            </a:br>
            <a:r>
              <a:rPr lang="el-GR" sz="1100" dirty="0" smtClean="0"/>
              <a:t/>
            </a:r>
            <a:br>
              <a:rPr lang="el-GR" sz="1100" dirty="0" smtClean="0"/>
            </a:br>
            <a:r>
              <a:rPr lang="el-GR" sz="1100" dirty="0" smtClean="0"/>
              <a:t>Μας ευχαριστεί που ενημερωνόμαστε για τις δράσεις των παιδιών μας από τους δασκάλους και βλέπουμε τις δουλειές τους.</a:t>
            </a:r>
            <a:r>
              <a:rPr lang="el-GR" sz="1100" spc="-125" dirty="0" smtClean="0"/>
              <a:t/>
            </a:r>
            <a:br>
              <a:rPr lang="el-GR" sz="1100" spc="-125" dirty="0" smtClean="0"/>
            </a:br>
            <a:r>
              <a:rPr lang="el-GR" sz="1100" spc="-125" dirty="0" smtClean="0"/>
              <a:t/>
            </a:r>
            <a:br>
              <a:rPr lang="el-GR" sz="1100" spc="-125" dirty="0" smtClean="0"/>
            </a:br>
            <a:r>
              <a:rPr lang="el-GR" sz="1100" spc="-125" dirty="0" smtClean="0"/>
              <a:t/>
            </a:r>
            <a:br>
              <a:rPr lang="el-GR" sz="1100" spc="-125" dirty="0" smtClean="0"/>
            </a:br>
            <a:r>
              <a:rPr lang="el-GR" sz="1100" spc="-125" dirty="0" smtClean="0"/>
              <a:t/>
            </a:r>
            <a:br>
              <a:rPr lang="el-GR" sz="1100" spc="-125" dirty="0" smtClean="0"/>
            </a:br>
            <a:r>
              <a:rPr sz="1100" spc="-200" dirty="0" smtClean="0"/>
              <a:t> </a:t>
            </a:r>
            <a:endParaRPr sz="1100" spc="35" dirty="0"/>
          </a:p>
        </p:txBody>
      </p:sp>
      <p:pic>
        <p:nvPicPr>
          <p:cNvPr id="1026" name="Picture 2"/>
          <p:cNvPicPr>
            <a:picLocks noChangeAspect="1" noChangeArrowheads="1"/>
          </p:cNvPicPr>
          <p:nvPr/>
        </p:nvPicPr>
        <p:blipFill>
          <a:blip r:embed="rId2" cstate="print"/>
          <a:srcRect/>
          <a:stretch>
            <a:fillRect/>
          </a:stretch>
        </p:blipFill>
        <p:spPr bwMode="auto">
          <a:xfrm>
            <a:off x="4343400" y="1200150"/>
            <a:ext cx="2514600" cy="1676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3562350"/>
            <a:ext cx="2286000" cy="9906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934200" y="1581150"/>
            <a:ext cx="1828800" cy="2590800"/>
          </a:xfrm>
          <a:prstGeom prst="rect">
            <a:avLst/>
          </a:prstGeom>
          <a:noFill/>
          <a:ln w="9525">
            <a:noFill/>
            <a:miter lim="800000"/>
            <a:headEnd/>
            <a:tailEnd/>
          </a:ln>
        </p:spPr>
      </p:pic>
      <p:sp>
        <p:nvSpPr>
          <p:cNvPr id="8" name="7 - TextBox"/>
          <p:cNvSpPr txBox="1"/>
          <p:nvPr/>
        </p:nvSpPr>
        <p:spPr>
          <a:xfrm>
            <a:off x="4267200" y="514350"/>
            <a:ext cx="3505200" cy="369332"/>
          </a:xfrm>
          <a:prstGeom prst="rect">
            <a:avLst/>
          </a:prstGeom>
          <a:noFill/>
        </p:spPr>
        <p:txBody>
          <a:bodyPr wrap="square" rtlCol="0">
            <a:spAutoFit/>
          </a:bodyPr>
          <a:lstStyle/>
          <a:p>
            <a:r>
              <a:rPr lang="el-GR" spc="-75" dirty="0" smtClean="0"/>
              <a:t> </a:t>
            </a:r>
            <a:r>
              <a:rPr lang="el-GR" b="1" spc="-75" dirty="0" smtClean="0">
                <a:solidFill>
                  <a:schemeClr val="bg1"/>
                </a:solidFill>
              </a:rPr>
              <a:t>και μας έστειλαν μηνύματα… </a:t>
            </a:r>
            <a:endParaRPr lang="el-GR"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0275" y="1581150"/>
            <a:ext cx="6974840" cy="461024"/>
          </a:xfrm>
          <a:prstGeom prst="rect">
            <a:avLst/>
          </a:prstGeom>
        </p:spPr>
        <p:txBody>
          <a:bodyPr vert="horz" wrap="square" lIns="0" tIns="24765" rIns="0" bIns="0" rtlCol="0">
            <a:spAutoFit/>
          </a:bodyPr>
          <a:lstStyle/>
          <a:p>
            <a:pPr marL="12700" marR="5080">
              <a:lnSpc>
                <a:spcPts val="3410"/>
              </a:lnSpc>
              <a:spcBef>
                <a:spcPts val="195"/>
              </a:spcBef>
            </a:pPr>
            <a:r>
              <a:rPr sz="2850" b="1" spc="-185" dirty="0" smtClean="0">
                <a:solidFill>
                  <a:srgbClr val="FFFFFF"/>
                </a:solidFill>
                <a:latin typeface="Trebuchet MS"/>
                <a:cs typeface="Trebuchet MS"/>
              </a:rPr>
              <a:t> </a:t>
            </a:r>
            <a:r>
              <a:rPr sz="2850" b="1" spc="85" dirty="0" smtClean="0">
                <a:solidFill>
                  <a:srgbClr val="FFFFFF"/>
                </a:solidFill>
                <a:latin typeface="Trebuchet MS"/>
                <a:cs typeface="Trebuchet MS"/>
              </a:rPr>
              <a:t> </a:t>
            </a:r>
            <a:r>
              <a:rPr sz="2850" b="1" spc="-844" dirty="0" smtClean="0">
                <a:solidFill>
                  <a:srgbClr val="FFFFFF"/>
                </a:solidFill>
                <a:latin typeface="Trebuchet MS"/>
                <a:cs typeface="Trebuchet MS"/>
              </a:rPr>
              <a:t> </a:t>
            </a:r>
            <a:endParaRPr sz="2850" dirty="0">
              <a:latin typeface="Trebuchet MS"/>
              <a:cs typeface="Trebuchet MS"/>
            </a:endParaRPr>
          </a:p>
        </p:txBody>
      </p:sp>
      <p:pic>
        <p:nvPicPr>
          <p:cNvPr id="5" name="4 - Εικόνα" descr="20211208_115501.jpg"/>
          <p:cNvPicPr>
            <a:picLocks noChangeAspect="1"/>
          </p:cNvPicPr>
          <p:nvPr/>
        </p:nvPicPr>
        <p:blipFill>
          <a:blip r:embed="rId2" cstate="print"/>
          <a:stretch>
            <a:fillRect/>
          </a:stretch>
        </p:blipFill>
        <p:spPr>
          <a:xfrm>
            <a:off x="228600" y="2800350"/>
            <a:ext cx="2819400" cy="1533900"/>
          </a:xfrm>
          <a:prstGeom prst="rect">
            <a:avLst/>
          </a:prstGeom>
        </p:spPr>
      </p:pic>
      <p:pic>
        <p:nvPicPr>
          <p:cNvPr id="6" name="5 - Εικόνα" descr="img_5.jpg"/>
          <p:cNvPicPr>
            <a:picLocks noChangeAspect="1"/>
          </p:cNvPicPr>
          <p:nvPr/>
        </p:nvPicPr>
        <p:blipFill>
          <a:blip r:embed="rId3" cstate="print"/>
          <a:stretch>
            <a:fillRect/>
          </a:stretch>
        </p:blipFill>
        <p:spPr>
          <a:xfrm>
            <a:off x="6629400" y="133350"/>
            <a:ext cx="2362199" cy="1756507"/>
          </a:xfrm>
          <a:prstGeom prst="rect">
            <a:avLst/>
          </a:prstGeom>
        </p:spPr>
      </p:pic>
      <p:pic>
        <p:nvPicPr>
          <p:cNvPr id="7" name="6 - Εικόνα" descr="IMG-be77c05860f86031c4ffe4b1ec4d63ca-V.jpg"/>
          <p:cNvPicPr>
            <a:picLocks noChangeAspect="1"/>
          </p:cNvPicPr>
          <p:nvPr/>
        </p:nvPicPr>
        <p:blipFill>
          <a:blip r:embed="rId4" cstate="print"/>
          <a:stretch>
            <a:fillRect/>
          </a:stretch>
        </p:blipFill>
        <p:spPr>
          <a:xfrm>
            <a:off x="6553200" y="2800350"/>
            <a:ext cx="2400300" cy="1600200"/>
          </a:xfrm>
          <a:prstGeom prst="rect">
            <a:avLst/>
          </a:prstGeom>
        </p:spPr>
      </p:pic>
      <p:pic>
        <p:nvPicPr>
          <p:cNvPr id="8" name="7 - Εικόνα" descr="IMG_20211209_121844.jpg"/>
          <p:cNvPicPr>
            <a:picLocks noChangeAspect="1"/>
          </p:cNvPicPr>
          <p:nvPr/>
        </p:nvPicPr>
        <p:blipFill>
          <a:blip r:embed="rId5" cstate="print"/>
          <a:stretch>
            <a:fillRect/>
          </a:stretch>
        </p:blipFill>
        <p:spPr>
          <a:xfrm>
            <a:off x="304800" y="285750"/>
            <a:ext cx="1428750" cy="1905000"/>
          </a:xfrm>
          <a:prstGeom prst="rect">
            <a:avLst/>
          </a:prstGeom>
        </p:spPr>
      </p:pic>
      <p:pic>
        <p:nvPicPr>
          <p:cNvPr id="9" name="8 - Εικόνα" descr="IMG_20211209_121909.jpg"/>
          <p:cNvPicPr>
            <a:picLocks noChangeAspect="1"/>
          </p:cNvPicPr>
          <p:nvPr/>
        </p:nvPicPr>
        <p:blipFill>
          <a:blip r:embed="rId6" cstate="print"/>
          <a:stretch>
            <a:fillRect/>
          </a:stretch>
        </p:blipFill>
        <p:spPr>
          <a:xfrm>
            <a:off x="3276600" y="2419350"/>
            <a:ext cx="1600200" cy="2518905"/>
          </a:xfrm>
          <a:prstGeom prst="rect">
            <a:avLst/>
          </a:prstGeom>
        </p:spPr>
      </p:pic>
      <p:sp>
        <p:nvSpPr>
          <p:cNvPr id="11" name="10 - TextBox"/>
          <p:cNvSpPr txBox="1"/>
          <p:nvPr/>
        </p:nvSpPr>
        <p:spPr>
          <a:xfrm>
            <a:off x="228600" y="4476750"/>
            <a:ext cx="2743200" cy="276999"/>
          </a:xfrm>
          <a:prstGeom prst="rect">
            <a:avLst/>
          </a:prstGeom>
          <a:noFill/>
        </p:spPr>
        <p:txBody>
          <a:bodyPr wrap="square" rtlCol="0">
            <a:spAutoFit/>
          </a:bodyPr>
          <a:lstStyle/>
          <a:p>
            <a:r>
              <a:rPr lang="el-GR" sz="1200" dirty="0" smtClean="0">
                <a:solidFill>
                  <a:schemeClr val="bg1"/>
                </a:solidFill>
              </a:rPr>
              <a:t>Εργαστήριο τοπικής ιστορίας με γονείς</a:t>
            </a:r>
            <a:endParaRPr lang="el-GR" sz="1200" dirty="0">
              <a:solidFill>
                <a:schemeClr val="bg1"/>
              </a:solidFill>
            </a:endParaRPr>
          </a:p>
        </p:txBody>
      </p:sp>
      <p:sp>
        <p:nvSpPr>
          <p:cNvPr id="12" name="11 - TextBox"/>
          <p:cNvSpPr txBox="1"/>
          <p:nvPr/>
        </p:nvSpPr>
        <p:spPr>
          <a:xfrm>
            <a:off x="381000" y="2190750"/>
            <a:ext cx="914400" cy="553998"/>
          </a:xfrm>
          <a:prstGeom prst="rect">
            <a:avLst/>
          </a:prstGeom>
          <a:noFill/>
        </p:spPr>
        <p:txBody>
          <a:bodyPr wrap="square" rtlCol="0">
            <a:spAutoFit/>
          </a:bodyPr>
          <a:lstStyle/>
          <a:p>
            <a:r>
              <a:rPr lang="el-GR" sz="1000" dirty="0" smtClean="0">
                <a:solidFill>
                  <a:schemeClr val="bg1"/>
                </a:solidFill>
              </a:rPr>
              <a:t>Δράσεις στη βιβλιοθήκη του σχολείου </a:t>
            </a:r>
            <a:endParaRPr lang="el-GR" sz="1000" dirty="0">
              <a:solidFill>
                <a:schemeClr val="bg1"/>
              </a:solidFill>
            </a:endParaRPr>
          </a:p>
        </p:txBody>
      </p:sp>
      <p:sp>
        <p:nvSpPr>
          <p:cNvPr id="13" name="12 - TextBox"/>
          <p:cNvSpPr txBox="1"/>
          <p:nvPr/>
        </p:nvSpPr>
        <p:spPr>
          <a:xfrm>
            <a:off x="6324600" y="4476750"/>
            <a:ext cx="2819400" cy="276999"/>
          </a:xfrm>
          <a:prstGeom prst="rect">
            <a:avLst/>
          </a:prstGeom>
          <a:noFill/>
        </p:spPr>
        <p:txBody>
          <a:bodyPr wrap="square" rtlCol="0">
            <a:spAutoFit/>
          </a:bodyPr>
          <a:lstStyle/>
          <a:p>
            <a:r>
              <a:rPr lang="el-GR" sz="1200" dirty="0" smtClean="0">
                <a:solidFill>
                  <a:schemeClr val="bg1"/>
                </a:solidFill>
              </a:rPr>
              <a:t>Προσφορά στο Χαμόγελο του παιδιού</a:t>
            </a:r>
            <a:endParaRPr lang="el-GR" sz="1200" dirty="0">
              <a:solidFill>
                <a:schemeClr val="bg1"/>
              </a:solidFill>
            </a:endParaRPr>
          </a:p>
        </p:txBody>
      </p:sp>
      <p:pic>
        <p:nvPicPr>
          <p:cNvPr id="14" name="13 - Εικόνα" descr="IMG_20211118_111027.jpg"/>
          <p:cNvPicPr>
            <a:picLocks noChangeAspect="1"/>
          </p:cNvPicPr>
          <p:nvPr/>
        </p:nvPicPr>
        <p:blipFill>
          <a:blip r:embed="rId7" cstate="print"/>
          <a:stretch>
            <a:fillRect/>
          </a:stretch>
        </p:blipFill>
        <p:spPr>
          <a:xfrm>
            <a:off x="4724400" y="2647950"/>
            <a:ext cx="1447800" cy="2343150"/>
          </a:xfrm>
          <a:prstGeom prst="rect">
            <a:avLst/>
          </a:prstGeom>
        </p:spPr>
      </p:pic>
      <p:sp>
        <p:nvSpPr>
          <p:cNvPr id="15" name="14 - Ορθογώνιο"/>
          <p:cNvSpPr/>
          <p:nvPr/>
        </p:nvSpPr>
        <p:spPr>
          <a:xfrm>
            <a:off x="1905000" y="209550"/>
            <a:ext cx="5715000" cy="2667397"/>
          </a:xfrm>
          <a:prstGeom prst="rect">
            <a:avLst/>
          </a:prstGeom>
        </p:spPr>
        <p:txBody>
          <a:bodyPr wrap="square">
            <a:spAutoFit/>
          </a:bodyPr>
          <a:lstStyle/>
          <a:p>
            <a:pPr marL="12700" algn="just">
              <a:lnSpc>
                <a:spcPct val="150000"/>
              </a:lnSpc>
              <a:spcBef>
                <a:spcPts val="100"/>
              </a:spcBef>
              <a:spcAft>
                <a:spcPts val="600"/>
              </a:spcAft>
            </a:pPr>
            <a:r>
              <a:rPr lang="el-GR" sz="1600" b="1" spc="-185" dirty="0" smtClean="0">
                <a:solidFill>
                  <a:srgbClr val="FFFFFF"/>
                </a:solidFill>
                <a:latin typeface="+mj-lt"/>
                <a:cs typeface="Tahoma"/>
              </a:rPr>
              <a:t>Εκδηλώσεις   διάχυσης </a:t>
            </a:r>
            <a:r>
              <a:rPr lang="el-GR" sz="1600" b="1" spc="-185" dirty="0" smtClean="0">
                <a:solidFill>
                  <a:srgbClr val="FFFFFF"/>
                </a:solidFill>
                <a:latin typeface="+mj-lt"/>
                <a:cs typeface="Tahoma"/>
              </a:rPr>
              <a:t> που  πραγματοποιήθηκαν</a:t>
            </a:r>
            <a:r>
              <a:rPr lang="el-GR" sz="1600" spc="-185" dirty="0" smtClean="0">
                <a:solidFill>
                  <a:srgbClr val="FFFFFF"/>
                </a:solidFill>
                <a:cs typeface="Tahoma"/>
              </a:rPr>
              <a:t>: </a:t>
            </a:r>
            <a:endParaRPr lang="el-GR" sz="1600" spc="-185" dirty="0" smtClean="0">
              <a:solidFill>
                <a:srgbClr val="FFFFFF"/>
              </a:solidFill>
              <a:cs typeface="Tahoma"/>
            </a:endParaRPr>
          </a:p>
          <a:p>
            <a:pPr marL="12700" algn="just">
              <a:lnSpc>
                <a:spcPct val="150000"/>
              </a:lnSpc>
              <a:spcBef>
                <a:spcPts val="100"/>
              </a:spcBef>
              <a:spcAft>
                <a:spcPts val="600"/>
              </a:spcAft>
              <a:buFont typeface="Arial" pitchFamily="34" charset="0"/>
              <a:buChar char="•"/>
            </a:pPr>
            <a:r>
              <a:rPr lang="el-GR" sz="1600" spc="-185" dirty="0" smtClean="0">
                <a:solidFill>
                  <a:srgbClr val="FFFFFF"/>
                </a:solidFill>
                <a:cs typeface="Tahoma"/>
              </a:rPr>
              <a:t>Εργαστήρια  με  γονείς </a:t>
            </a:r>
          </a:p>
          <a:p>
            <a:pPr marL="12700" algn="just">
              <a:lnSpc>
                <a:spcPct val="150000"/>
              </a:lnSpc>
              <a:spcBef>
                <a:spcPts val="100"/>
              </a:spcBef>
              <a:spcAft>
                <a:spcPts val="600"/>
              </a:spcAft>
              <a:buFont typeface="Arial" pitchFamily="34" charset="0"/>
              <a:buChar char="•"/>
            </a:pPr>
            <a:r>
              <a:rPr lang="el-GR" sz="1600" spc="-185" dirty="0" smtClean="0">
                <a:solidFill>
                  <a:srgbClr val="FFFFFF"/>
                </a:solidFill>
                <a:cs typeface="Tahoma"/>
              </a:rPr>
              <a:t>Διαδικτυακές  Παρουσιάσεις  </a:t>
            </a:r>
          </a:p>
          <a:p>
            <a:pPr marL="12700" algn="just">
              <a:lnSpc>
                <a:spcPct val="150000"/>
              </a:lnSpc>
              <a:spcBef>
                <a:spcPts val="100"/>
              </a:spcBef>
              <a:spcAft>
                <a:spcPts val="600"/>
              </a:spcAft>
              <a:buFont typeface="Arial" pitchFamily="34" charset="0"/>
              <a:buChar char="•"/>
            </a:pPr>
            <a:r>
              <a:rPr lang="el-GR" sz="1600" spc="-185" dirty="0" smtClean="0">
                <a:solidFill>
                  <a:srgbClr val="FFFFFF"/>
                </a:solidFill>
                <a:cs typeface="Tahoma"/>
              </a:rPr>
              <a:t>Δημοσιεύσεις σε  τοπικές  εφημερίδες</a:t>
            </a:r>
          </a:p>
          <a:p>
            <a:pPr marL="12700" algn="just">
              <a:lnSpc>
                <a:spcPct val="150000"/>
              </a:lnSpc>
              <a:spcBef>
                <a:spcPts val="100"/>
              </a:spcBef>
              <a:spcAft>
                <a:spcPts val="600"/>
              </a:spcAft>
              <a:buFont typeface="Arial" pitchFamily="34" charset="0"/>
              <a:buChar char="•"/>
            </a:pPr>
            <a:r>
              <a:rPr lang="el-GR" sz="1600" spc="-185" dirty="0" smtClean="0">
                <a:solidFill>
                  <a:srgbClr val="FFFFFF"/>
                </a:solidFill>
                <a:cs typeface="Tahoma"/>
              </a:rPr>
              <a:t>Σύνδεση δράσεων με τη </a:t>
            </a:r>
            <a:r>
              <a:rPr lang="el-GR" sz="1600" spc="-185" dirty="0" smtClean="0">
                <a:solidFill>
                  <a:srgbClr val="FFFFFF"/>
                </a:solidFill>
                <a:cs typeface="Tahoma"/>
              </a:rPr>
              <a:t>Σχολική,   τη Δημοτική </a:t>
            </a:r>
            <a:r>
              <a:rPr lang="el-GR" sz="1600" spc="-185" dirty="0" smtClean="0">
                <a:solidFill>
                  <a:srgbClr val="FFFFFF"/>
                </a:solidFill>
                <a:cs typeface="Tahoma"/>
              </a:rPr>
              <a:t> </a:t>
            </a:r>
            <a:r>
              <a:rPr lang="el-GR" sz="1600" spc="-185" dirty="0" smtClean="0">
                <a:solidFill>
                  <a:srgbClr val="FFFFFF"/>
                </a:solidFill>
                <a:cs typeface="Tahoma"/>
              </a:rPr>
              <a:t> </a:t>
            </a:r>
            <a:r>
              <a:rPr lang="el-GR" sz="1600" spc="-185" dirty="0" smtClean="0">
                <a:solidFill>
                  <a:srgbClr val="FFFFFF"/>
                </a:solidFill>
                <a:cs typeface="Tahoma"/>
              </a:rPr>
              <a:t>Βιβλιοθήκη </a:t>
            </a:r>
            <a:r>
              <a:rPr lang="el-GR" sz="1600" spc="-185" dirty="0" smtClean="0">
                <a:solidFill>
                  <a:srgbClr val="FFFFFF"/>
                </a:solidFill>
                <a:cs typeface="Tahoma"/>
              </a:rPr>
              <a:t>και </a:t>
            </a:r>
            <a:r>
              <a:rPr lang="el-GR" sz="1600" spc="-185" dirty="0" smtClean="0">
                <a:solidFill>
                  <a:srgbClr val="FFFFFF"/>
                </a:solidFill>
                <a:cs typeface="Tahoma"/>
              </a:rPr>
              <a:t> τα  Μουσεία του νησιού             	        </a:t>
            </a:r>
            <a:endParaRPr lang="el-GR" sz="1600" spc="-185" dirty="0" smtClean="0">
              <a:solidFill>
                <a:srgbClr val="FFFFFF"/>
              </a:solidFill>
              <a:latin typeface="Tahoma"/>
              <a:cs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813" y="-2152650"/>
            <a:ext cx="7458075" cy="8239125"/>
          </a:xfrm>
          <a:prstGeom prst="rect">
            <a:avLst/>
          </a:prstGeom>
          <a:noFill/>
          <a:ln w="9525">
            <a:noFill/>
            <a:miter lim="800000"/>
            <a:headEnd/>
            <a:tailEnd/>
          </a:ln>
        </p:spPr>
      </p:pic>
      <p:sp>
        <p:nvSpPr>
          <p:cNvPr id="4" name="object 4"/>
          <p:cNvSpPr txBox="1">
            <a:spLocks noGrp="1"/>
          </p:cNvSpPr>
          <p:nvPr>
            <p:ph type="title"/>
          </p:nvPr>
        </p:nvSpPr>
        <p:spPr>
          <a:xfrm>
            <a:off x="762000" y="1047750"/>
            <a:ext cx="4225290" cy="1551707"/>
          </a:xfrm>
          <a:prstGeom prst="rect">
            <a:avLst/>
          </a:prstGeom>
        </p:spPr>
        <p:txBody>
          <a:bodyPr vert="horz" wrap="square" lIns="0" tIns="12700" rIns="0" bIns="0" rtlCol="0">
            <a:spAutoFit/>
          </a:bodyPr>
          <a:lstStyle/>
          <a:p>
            <a:pPr marL="12700">
              <a:lnSpc>
                <a:spcPct val="100000"/>
              </a:lnSpc>
              <a:spcBef>
                <a:spcPts val="100"/>
              </a:spcBef>
            </a:pPr>
            <a:r>
              <a:rPr lang="el-GR" spc="-75" dirty="0" smtClean="0">
                <a:latin typeface="Calibri" pitchFamily="34" charset="0"/>
                <a:cs typeface="Calibri" pitchFamily="34" charset="0"/>
              </a:rPr>
              <a:t>Και… τα εργαστήρια δεξιοτήτων συνεχίζονται </a:t>
            </a:r>
            <a:r>
              <a:rPr lang="en-US" spc="35" dirty="0" smtClean="0">
                <a:latin typeface="Calibri" pitchFamily="34" charset="0"/>
                <a:cs typeface="Calibri" pitchFamily="34" charset="0"/>
              </a:rPr>
              <a:t>!</a:t>
            </a:r>
            <a:r>
              <a:rPr lang="el-GR" spc="35" dirty="0" smtClean="0">
                <a:latin typeface="Calibri" pitchFamily="34" charset="0"/>
                <a:cs typeface="Calibri" pitchFamily="34" charset="0"/>
              </a:rPr>
              <a:t/>
            </a:r>
            <a:br>
              <a:rPr lang="el-GR" spc="35" dirty="0" smtClean="0">
                <a:latin typeface="Calibri" pitchFamily="34" charset="0"/>
                <a:cs typeface="Calibri" pitchFamily="34" charset="0"/>
              </a:rPr>
            </a:br>
            <a:r>
              <a:rPr lang="el-GR" spc="-204" dirty="0" smtClean="0">
                <a:latin typeface="Calibri" pitchFamily="34" charset="0"/>
                <a:cs typeface="Calibri" pitchFamily="34" charset="0"/>
              </a:rPr>
              <a:t/>
            </a:r>
            <a:br>
              <a:rPr lang="el-GR" spc="-204" dirty="0" smtClean="0">
                <a:latin typeface="Calibri" pitchFamily="34" charset="0"/>
                <a:cs typeface="Calibri" pitchFamily="34" charset="0"/>
              </a:rPr>
            </a:br>
            <a:r>
              <a:rPr lang="el-GR" spc="-204" dirty="0" smtClean="0">
                <a:latin typeface="Calibri" pitchFamily="34" charset="0"/>
                <a:cs typeface="Calibri" pitchFamily="34" charset="0"/>
              </a:rPr>
              <a:t>Αν </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θέλετε</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 να </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μάθετε </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περισσότερα  </a:t>
            </a:r>
            <a:r>
              <a:rPr lang="el-GR" spc="-204" dirty="0" smtClean="0">
                <a:latin typeface="Calibri" pitchFamily="34" charset="0"/>
                <a:cs typeface="Calibri" pitchFamily="34" charset="0"/>
              </a:rPr>
              <a:t>γι αυτό  </a:t>
            </a:r>
            <a:r>
              <a:rPr lang="el-GR" spc="-204" dirty="0" smtClean="0">
                <a:latin typeface="Calibri" pitchFamily="34" charset="0"/>
                <a:cs typeface="Calibri" pitchFamily="34" charset="0"/>
              </a:rPr>
              <a:t>το </a:t>
            </a:r>
            <a:r>
              <a:rPr lang="el-GR" spc="-204" dirty="0" smtClean="0">
                <a:latin typeface="Calibri" pitchFamily="34" charset="0"/>
                <a:cs typeface="Calibri" pitchFamily="34" charset="0"/>
              </a:rPr>
              <a:t>ταξίδι  </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επισκεφθείτε </a:t>
            </a:r>
            <a:r>
              <a:rPr lang="en-US" spc="-204" dirty="0" smtClean="0">
                <a:latin typeface="Calibri" pitchFamily="34" charset="0"/>
                <a:cs typeface="Calibri" pitchFamily="34" charset="0"/>
              </a:rPr>
              <a:t> </a:t>
            </a:r>
            <a:r>
              <a:rPr lang="el-GR" spc="-204" dirty="0" smtClean="0">
                <a:latin typeface="Calibri" pitchFamily="34" charset="0"/>
                <a:cs typeface="Calibri" pitchFamily="34" charset="0"/>
              </a:rPr>
              <a:t>μας </a:t>
            </a:r>
            <a:r>
              <a:rPr spc="-204" dirty="0" smtClean="0">
                <a:latin typeface="Calibri" pitchFamily="34" charset="0"/>
                <a:cs typeface="Calibri" pitchFamily="34" charset="0"/>
              </a:rPr>
              <a:t> </a:t>
            </a:r>
            <a:r>
              <a:rPr spc="35" dirty="0">
                <a:latin typeface="Calibri" pitchFamily="34" charset="0"/>
                <a:cs typeface="Calibri" pitchFamily="34" charset="0"/>
              </a:rPr>
              <a:t>!</a:t>
            </a:r>
          </a:p>
        </p:txBody>
      </p:sp>
      <p:pic>
        <p:nvPicPr>
          <p:cNvPr id="14" name="Picture 3"/>
          <p:cNvPicPr>
            <a:picLocks noChangeAspect="1" noChangeArrowheads="1"/>
          </p:cNvPicPr>
          <p:nvPr/>
        </p:nvPicPr>
        <p:blipFill>
          <a:blip r:embed="rId2" cstate="print"/>
          <a:srcRect/>
          <a:stretch>
            <a:fillRect/>
          </a:stretch>
        </p:blipFill>
        <p:spPr bwMode="auto">
          <a:xfrm>
            <a:off x="7391400" y="-704850"/>
            <a:ext cx="7458075" cy="8239125"/>
          </a:xfrm>
          <a:prstGeom prst="rect">
            <a:avLst/>
          </a:prstGeom>
          <a:noFill/>
          <a:ln w="9525">
            <a:noFill/>
            <a:miter lim="800000"/>
            <a:headEnd/>
            <a:tailEnd/>
          </a:ln>
        </p:spPr>
      </p:pic>
      <p:sp>
        <p:nvSpPr>
          <p:cNvPr id="15" name="14 - Ορθογώνιο"/>
          <p:cNvSpPr/>
          <p:nvPr/>
        </p:nvSpPr>
        <p:spPr>
          <a:xfrm>
            <a:off x="3048000" y="4958834"/>
            <a:ext cx="3100336" cy="369332"/>
          </a:xfrm>
          <a:prstGeom prst="rect">
            <a:avLst/>
          </a:prstGeom>
        </p:spPr>
        <p:txBody>
          <a:bodyPr wrap="none">
            <a:spAutoFit/>
          </a:bodyPr>
          <a:lstStyle/>
          <a:p>
            <a:r>
              <a:rPr lang="en-US" dirty="0" smtClean="0">
                <a:solidFill>
                  <a:schemeClr val="bg1"/>
                </a:solidFill>
              </a:rPr>
              <a:t>http://5dimsalam.weebly.com/</a:t>
            </a:r>
            <a:endParaRPr lang="el-G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849</TotalTime>
  <Words>640</Words>
  <Application>Microsoft Office PowerPoint</Application>
  <PresentationFormat>Προβολή στην οθόνη (16:9)</PresentationFormat>
  <Paragraphs>53</Paragraphs>
  <Slides>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Office Theme</vt:lpstr>
      <vt:lpstr>5ο Δημοτικό Σχολείο Σαλαμίνας</vt:lpstr>
      <vt:lpstr>Διαφάνεια 2</vt:lpstr>
      <vt:lpstr>Tο σχολείο μας !</vt:lpstr>
      <vt:lpstr>Tο νησί μας στα εργαστήρια !</vt:lpstr>
      <vt:lpstr>Διαφάνεια 5</vt:lpstr>
      <vt:lpstr>Διαφάνεια 6</vt:lpstr>
      <vt:lpstr>  Τα  παιδιά μας  χαίρονται να συζητούν μαζί μας για θέματα που έχουν επεξεργαστεί  στο σχολείο τους και απασχολούν τα ίδια ή φιλικά τους πρόσωπα .   Τα βλέπουμε να προβληματίζονται , να κάνουν την αυτοκριτική τους και να αλλάζουν συμπεριφορές  Μαθαίνουν να σέβονται το συνάνθρωπό τους και να αντιμετωπίζουν όλους ως ίσους.   Στα Εργαστήρια Δεξιοτήτων υπάρχει ενθουσιασμός  έμπνευση και ελευθερία. Είναι κάτι διαφορετικό περά από τα προγραμματισμένα.   Μας ευχαριστεί που ενημερωνόμαστε για τις δράσεις των παιδιών μας από τους δασκάλους και βλέπουμε τις δουλειές τους.     </vt:lpstr>
      <vt:lpstr>Διαφάνεια 8</vt:lpstr>
      <vt:lpstr>Και… τα εργαστήρια δεξιοτήτων συνεχίζονται !  Αν  θέλετε  να  μάθετε  περισσότερα  γι αυτό  το ταξίδι   επισκεφθείτε  μας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Primary School  of Salamina</dc:title>
  <dc:creator>5o salaminas</dc:creator>
  <cp:lastModifiedBy>5o salaminas</cp:lastModifiedBy>
  <cp:revision>92</cp:revision>
  <dcterms:created xsi:type="dcterms:W3CDTF">2022-04-01T10:03:05Z</dcterms:created>
  <dcterms:modified xsi:type="dcterms:W3CDTF">2022-04-15T09:15:27Z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